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8"/>
  </p:notesMasterIdLst>
  <p:sldIdLst>
    <p:sldId id="354" r:id="rId2"/>
    <p:sldId id="258" r:id="rId3"/>
    <p:sldId id="448" r:id="rId4"/>
    <p:sldId id="257" r:id="rId5"/>
    <p:sldId id="360" r:id="rId6"/>
    <p:sldId id="259" r:id="rId7"/>
    <p:sldId id="260" r:id="rId8"/>
    <p:sldId id="261" r:id="rId9"/>
    <p:sldId id="262" r:id="rId10"/>
    <p:sldId id="263" r:id="rId11"/>
    <p:sldId id="361" r:id="rId12"/>
    <p:sldId id="362" r:id="rId13"/>
    <p:sldId id="363" r:id="rId14"/>
    <p:sldId id="364" r:id="rId15"/>
    <p:sldId id="382" r:id="rId16"/>
    <p:sldId id="365" r:id="rId17"/>
    <p:sldId id="453" r:id="rId18"/>
    <p:sldId id="366" r:id="rId19"/>
    <p:sldId id="367" r:id="rId20"/>
    <p:sldId id="368" r:id="rId21"/>
    <p:sldId id="297" r:id="rId22"/>
    <p:sldId id="369" r:id="rId23"/>
    <p:sldId id="370" r:id="rId24"/>
    <p:sldId id="371" r:id="rId25"/>
    <p:sldId id="372" r:id="rId26"/>
    <p:sldId id="373" r:id="rId27"/>
    <p:sldId id="375" r:id="rId28"/>
    <p:sldId id="376" r:id="rId29"/>
    <p:sldId id="447" r:id="rId30"/>
    <p:sldId id="280" r:id="rId31"/>
    <p:sldId id="377" r:id="rId32"/>
    <p:sldId id="298" r:id="rId33"/>
    <p:sldId id="299" r:id="rId34"/>
    <p:sldId id="300" r:id="rId35"/>
    <p:sldId id="301" r:id="rId36"/>
    <p:sldId id="282" r:id="rId37"/>
    <p:sldId id="283" r:id="rId38"/>
    <p:sldId id="284" r:id="rId39"/>
    <p:sldId id="285" r:id="rId40"/>
    <p:sldId id="302" r:id="rId41"/>
    <p:sldId id="303" r:id="rId42"/>
    <p:sldId id="304" r:id="rId43"/>
    <p:sldId id="286" r:id="rId44"/>
    <p:sldId id="287" r:id="rId45"/>
    <p:sldId id="288" r:id="rId46"/>
    <p:sldId id="289" r:id="rId47"/>
    <p:sldId id="305" r:id="rId48"/>
    <p:sldId id="306" r:id="rId49"/>
    <p:sldId id="307" r:id="rId50"/>
    <p:sldId id="290" r:id="rId51"/>
    <p:sldId id="291" r:id="rId52"/>
    <p:sldId id="308" r:id="rId53"/>
    <p:sldId id="309" r:id="rId54"/>
    <p:sldId id="310" r:id="rId55"/>
    <p:sldId id="292" r:id="rId56"/>
    <p:sldId id="311" r:id="rId57"/>
    <p:sldId id="312" r:id="rId58"/>
    <p:sldId id="313" r:id="rId59"/>
    <p:sldId id="293" r:id="rId60"/>
    <p:sldId id="294" r:id="rId61"/>
    <p:sldId id="295" r:id="rId62"/>
    <p:sldId id="296" r:id="rId63"/>
    <p:sldId id="378" r:id="rId64"/>
    <p:sldId id="379" r:id="rId65"/>
    <p:sldId id="380" r:id="rId66"/>
    <p:sldId id="381" r:id="rId67"/>
    <p:sldId id="454" r:id="rId68"/>
    <p:sldId id="455" r:id="rId69"/>
    <p:sldId id="456" r:id="rId70"/>
    <p:sldId id="446"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45"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51" r:id="rId108"/>
    <p:sldId id="421" r:id="rId109"/>
    <p:sldId id="422" r:id="rId110"/>
    <p:sldId id="423" r:id="rId111"/>
    <p:sldId id="424" r:id="rId112"/>
    <p:sldId id="449" r:id="rId113"/>
    <p:sldId id="426" r:id="rId114"/>
    <p:sldId id="457" r:id="rId115"/>
    <p:sldId id="427" r:id="rId116"/>
    <p:sldId id="428" r:id="rId117"/>
    <p:sldId id="429" r:id="rId118"/>
    <p:sldId id="430" r:id="rId119"/>
    <p:sldId id="431" r:id="rId120"/>
    <p:sldId id="432" r:id="rId121"/>
    <p:sldId id="450" r:id="rId122"/>
    <p:sldId id="433" r:id="rId123"/>
    <p:sldId id="434" r:id="rId124"/>
    <p:sldId id="435" r:id="rId125"/>
    <p:sldId id="436" r:id="rId126"/>
    <p:sldId id="437" r:id="rId127"/>
    <p:sldId id="438" r:id="rId128"/>
    <p:sldId id="439" r:id="rId129"/>
    <p:sldId id="440" r:id="rId130"/>
    <p:sldId id="441" r:id="rId131"/>
    <p:sldId id="442" r:id="rId132"/>
    <p:sldId id="443" r:id="rId133"/>
    <p:sldId id="452" r:id="rId134"/>
    <p:sldId id="444" r:id="rId135"/>
    <p:sldId id="321" r:id="rId136"/>
    <p:sldId id="359"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C"/>
    <a:srgbClr val="F8F8FA"/>
    <a:srgbClr val="264D6E"/>
    <a:srgbClr val="E9F1F8"/>
    <a:srgbClr val="CDD0D3"/>
    <a:srgbClr val="C4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7" autoAdjust="0"/>
    <p:restoredTop sz="94618" autoAdjust="0"/>
  </p:normalViewPr>
  <p:slideViewPr>
    <p:cSldViewPr snapToGrid="0" showGuides="1">
      <p:cViewPr varScale="1">
        <p:scale>
          <a:sx n="81" d="100"/>
          <a:sy n="81" d="100"/>
        </p:scale>
        <p:origin x="173" y="86"/>
      </p:cViewPr>
      <p:guideLst>
        <p:guide orient="horz" pos="2160"/>
        <p:guide pos="3820"/>
      </p:guideLst>
    </p:cSldViewPr>
  </p:slideViewPr>
  <p:outlineViewPr>
    <p:cViewPr>
      <p:scale>
        <a:sx n="33" d="100"/>
        <a:sy n="33" d="100"/>
      </p:scale>
      <p:origin x="0" y="-238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179F6-C9F0-4BFF-8106-58653B5F30E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E7790845-DA62-4A9F-BC5A-840344918740}">
      <dgm:prSet/>
      <dgm:spPr/>
      <dgm:t>
        <a:bodyPr/>
        <a:lstStyle/>
        <a:p>
          <a:r>
            <a:rPr lang="zh-CN" dirty="0"/>
            <a:t>（</a:t>
          </a:r>
          <a:r>
            <a:rPr lang="en-US" dirty="0"/>
            <a:t>1</a:t>
          </a:r>
          <a:r>
            <a:rPr lang="zh-CN" dirty="0"/>
            <a:t>）明确系统应具备什么功能，这些功能是否满足客户的基本需求，并与系统开发人员达成一致。</a:t>
          </a:r>
        </a:p>
      </dgm:t>
    </dgm:pt>
    <dgm:pt modelId="{F6030D03-349D-476B-9FAD-68B947D40998}" type="parTrans" cxnId="{78331D8D-4B27-4A85-8929-A055F841FAA6}">
      <dgm:prSet/>
      <dgm:spPr/>
      <dgm:t>
        <a:bodyPr/>
        <a:lstStyle/>
        <a:p>
          <a:endParaRPr lang="zh-CN" altLang="en-US"/>
        </a:p>
      </dgm:t>
    </dgm:pt>
    <dgm:pt modelId="{ABA078E4-C888-49DB-944B-A754F251E139}" type="sibTrans" cxnId="{78331D8D-4B27-4A85-8929-A055F841FAA6}">
      <dgm:prSet/>
      <dgm:spPr/>
      <dgm:t>
        <a:bodyPr/>
        <a:lstStyle/>
        <a:p>
          <a:endParaRPr lang="zh-CN" altLang="en-US"/>
        </a:p>
      </dgm:t>
    </dgm:pt>
    <dgm:pt modelId="{9B31C752-6920-4AE7-A9BD-18CD9C2012CC}">
      <dgm:prSet/>
      <dgm:spPr/>
      <dgm:t>
        <a:bodyPr/>
        <a:lstStyle/>
        <a:p>
          <a:r>
            <a:rPr lang="zh-CN" dirty="0"/>
            <a:t>（</a:t>
          </a:r>
          <a:r>
            <a:rPr lang="en-US" dirty="0"/>
            <a:t>2</a:t>
          </a:r>
          <a:r>
            <a:rPr lang="zh-CN" dirty="0"/>
            <a:t>）为系统的功能提供清晰一致的描述，用例模型应用于系统开发的整个过程，为后阶段的系统设计和开发工作打下良好的基础。</a:t>
          </a:r>
        </a:p>
      </dgm:t>
    </dgm:pt>
    <dgm:pt modelId="{D02AAD0B-486B-4B0C-AAAA-8583E62DB5AF}" type="parTrans" cxnId="{1C98011B-A715-4D19-817A-B0B2777D3196}">
      <dgm:prSet/>
      <dgm:spPr/>
      <dgm:t>
        <a:bodyPr/>
        <a:lstStyle/>
        <a:p>
          <a:endParaRPr lang="zh-CN" altLang="en-US"/>
        </a:p>
      </dgm:t>
    </dgm:pt>
    <dgm:pt modelId="{4FD2171F-A213-4434-9FBF-404CE92B7173}" type="sibTrans" cxnId="{1C98011B-A715-4D19-817A-B0B2777D3196}">
      <dgm:prSet/>
      <dgm:spPr/>
      <dgm:t>
        <a:bodyPr/>
        <a:lstStyle/>
        <a:p>
          <a:endParaRPr lang="zh-CN" altLang="en-US"/>
        </a:p>
      </dgm:t>
    </dgm:pt>
    <dgm:pt modelId="{233FAA5A-1A6F-435E-8E9E-8F7C7D5EE838}">
      <dgm:prSet/>
      <dgm:spPr/>
      <dgm:t>
        <a:bodyPr/>
        <a:lstStyle/>
        <a:p>
          <a:r>
            <a:rPr lang="zh-CN"/>
            <a:t>（</a:t>
          </a:r>
          <a:r>
            <a:rPr lang="en-US"/>
            <a:t>3</a:t>
          </a:r>
          <a:r>
            <a:rPr lang="zh-CN"/>
            <a:t>）为系统测试打下基础，可以用于验证最终实现的系统所完成的功能是否符合客户的最初需求。</a:t>
          </a:r>
        </a:p>
      </dgm:t>
    </dgm:pt>
    <dgm:pt modelId="{5996BC7A-04C7-4D58-8B46-9357F446242F}" type="parTrans" cxnId="{72D07958-B75B-4EC2-8031-B2DB60EB52FB}">
      <dgm:prSet/>
      <dgm:spPr/>
      <dgm:t>
        <a:bodyPr/>
        <a:lstStyle/>
        <a:p>
          <a:endParaRPr lang="zh-CN" altLang="en-US"/>
        </a:p>
      </dgm:t>
    </dgm:pt>
    <dgm:pt modelId="{8D5009C2-5BBE-4FBE-9A0C-C1D957165C1A}" type="sibTrans" cxnId="{72D07958-B75B-4EC2-8031-B2DB60EB52FB}">
      <dgm:prSet/>
      <dgm:spPr/>
      <dgm:t>
        <a:bodyPr/>
        <a:lstStyle/>
        <a:p>
          <a:endParaRPr lang="zh-CN" altLang="en-US"/>
        </a:p>
      </dgm:t>
    </dgm:pt>
    <dgm:pt modelId="{92E9BA54-D689-4EB7-AA85-86E090FD2B09}">
      <dgm:prSet/>
      <dgm:spPr/>
      <dgm:t>
        <a:bodyPr/>
        <a:lstStyle/>
        <a:p>
          <a:r>
            <a:rPr lang="zh-CN"/>
            <a:t>（</a:t>
          </a:r>
          <a:r>
            <a:rPr lang="en-US"/>
            <a:t>4</a:t>
          </a:r>
          <a:r>
            <a:rPr lang="zh-CN"/>
            <a:t>）通过从需求的功能用例出发跟踪进入到系统中具体实现的类和方法，可以检查其是否正确。</a:t>
          </a:r>
        </a:p>
      </dgm:t>
    </dgm:pt>
    <dgm:pt modelId="{6ED2C7E1-03AB-4C12-831A-BAA58096B373}" type="parTrans" cxnId="{636CBA7E-1DD4-4BA8-9892-4174EE4E7968}">
      <dgm:prSet/>
      <dgm:spPr/>
      <dgm:t>
        <a:bodyPr/>
        <a:lstStyle/>
        <a:p>
          <a:endParaRPr lang="zh-CN" altLang="en-US"/>
        </a:p>
      </dgm:t>
    </dgm:pt>
    <dgm:pt modelId="{DAC182B5-06A9-4FD3-BB36-7EE48B337886}" type="sibTrans" cxnId="{636CBA7E-1DD4-4BA8-9892-4174EE4E7968}">
      <dgm:prSet/>
      <dgm:spPr/>
      <dgm:t>
        <a:bodyPr/>
        <a:lstStyle/>
        <a:p>
          <a:endParaRPr lang="zh-CN" altLang="en-US"/>
        </a:p>
      </dgm:t>
    </dgm:pt>
    <dgm:pt modelId="{881467E4-4382-439B-AB6F-95595AEE3EB1}" type="pres">
      <dgm:prSet presAssocID="{0F6179F6-C9F0-4BFF-8106-58653B5F30EA}" presName="Name0" presStyleCnt="0">
        <dgm:presLayoutVars>
          <dgm:chMax val="7"/>
          <dgm:chPref val="7"/>
          <dgm:dir/>
        </dgm:presLayoutVars>
      </dgm:prSet>
      <dgm:spPr/>
    </dgm:pt>
    <dgm:pt modelId="{82BA1000-9B7C-40C3-9D7D-7C30DBADAAEC}" type="pres">
      <dgm:prSet presAssocID="{0F6179F6-C9F0-4BFF-8106-58653B5F30EA}" presName="Name1" presStyleCnt="0"/>
      <dgm:spPr/>
    </dgm:pt>
    <dgm:pt modelId="{1FF9551C-ED67-473B-BDAD-1AC4C58CA4A4}" type="pres">
      <dgm:prSet presAssocID="{0F6179F6-C9F0-4BFF-8106-58653B5F30EA}" presName="cycle" presStyleCnt="0"/>
      <dgm:spPr/>
    </dgm:pt>
    <dgm:pt modelId="{E04183ED-75C2-447C-8939-4A9D83155DC1}" type="pres">
      <dgm:prSet presAssocID="{0F6179F6-C9F0-4BFF-8106-58653B5F30EA}" presName="srcNode" presStyleLbl="node1" presStyleIdx="0" presStyleCnt="4"/>
      <dgm:spPr/>
    </dgm:pt>
    <dgm:pt modelId="{D5B64619-ACDA-40E1-AC9E-948131127A3A}" type="pres">
      <dgm:prSet presAssocID="{0F6179F6-C9F0-4BFF-8106-58653B5F30EA}" presName="conn" presStyleLbl="parChTrans1D2" presStyleIdx="0" presStyleCnt="1"/>
      <dgm:spPr/>
    </dgm:pt>
    <dgm:pt modelId="{23D25577-F91E-4FB1-AA0F-4BA761B0A259}" type="pres">
      <dgm:prSet presAssocID="{0F6179F6-C9F0-4BFF-8106-58653B5F30EA}" presName="extraNode" presStyleLbl="node1" presStyleIdx="0" presStyleCnt="4"/>
      <dgm:spPr/>
    </dgm:pt>
    <dgm:pt modelId="{6DECCCEE-7588-4044-85AF-670CD138F045}" type="pres">
      <dgm:prSet presAssocID="{0F6179F6-C9F0-4BFF-8106-58653B5F30EA}" presName="dstNode" presStyleLbl="node1" presStyleIdx="0" presStyleCnt="4"/>
      <dgm:spPr/>
    </dgm:pt>
    <dgm:pt modelId="{C7368C19-5E3E-4A32-8B76-BBA447DE6969}" type="pres">
      <dgm:prSet presAssocID="{E7790845-DA62-4A9F-BC5A-840344918740}" presName="text_1" presStyleLbl="node1" presStyleIdx="0" presStyleCnt="4">
        <dgm:presLayoutVars>
          <dgm:bulletEnabled val="1"/>
        </dgm:presLayoutVars>
      </dgm:prSet>
      <dgm:spPr/>
    </dgm:pt>
    <dgm:pt modelId="{D09CE9E9-54FE-4E34-BE3E-FCECA66CFFC5}" type="pres">
      <dgm:prSet presAssocID="{E7790845-DA62-4A9F-BC5A-840344918740}" presName="accent_1" presStyleCnt="0"/>
      <dgm:spPr/>
    </dgm:pt>
    <dgm:pt modelId="{08E19808-B2AD-4928-BA0B-0B4A0254B1EA}" type="pres">
      <dgm:prSet presAssocID="{E7790845-DA62-4A9F-BC5A-840344918740}" presName="accentRepeatNode" presStyleLbl="solidFgAcc1" presStyleIdx="0" presStyleCnt="4"/>
      <dgm:spPr/>
    </dgm:pt>
    <dgm:pt modelId="{1186BD69-12C9-4800-A779-2DC90EAFB117}" type="pres">
      <dgm:prSet presAssocID="{9B31C752-6920-4AE7-A9BD-18CD9C2012CC}" presName="text_2" presStyleLbl="node1" presStyleIdx="1" presStyleCnt="4">
        <dgm:presLayoutVars>
          <dgm:bulletEnabled val="1"/>
        </dgm:presLayoutVars>
      </dgm:prSet>
      <dgm:spPr/>
    </dgm:pt>
    <dgm:pt modelId="{B3912D6C-BB64-4F35-999F-0B501E75D1E0}" type="pres">
      <dgm:prSet presAssocID="{9B31C752-6920-4AE7-A9BD-18CD9C2012CC}" presName="accent_2" presStyleCnt="0"/>
      <dgm:spPr/>
    </dgm:pt>
    <dgm:pt modelId="{C425DE77-7A8D-4211-AE60-D81343B21F2C}" type="pres">
      <dgm:prSet presAssocID="{9B31C752-6920-4AE7-A9BD-18CD9C2012CC}" presName="accentRepeatNode" presStyleLbl="solidFgAcc1" presStyleIdx="1" presStyleCnt="4"/>
      <dgm:spPr/>
    </dgm:pt>
    <dgm:pt modelId="{7AA96AA5-099E-49F6-A7AA-E4007892292A}" type="pres">
      <dgm:prSet presAssocID="{233FAA5A-1A6F-435E-8E9E-8F7C7D5EE838}" presName="text_3" presStyleLbl="node1" presStyleIdx="2" presStyleCnt="4">
        <dgm:presLayoutVars>
          <dgm:bulletEnabled val="1"/>
        </dgm:presLayoutVars>
      </dgm:prSet>
      <dgm:spPr/>
    </dgm:pt>
    <dgm:pt modelId="{7242224D-46C7-48DC-A1CB-08046A645018}" type="pres">
      <dgm:prSet presAssocID="{233FAA5A-1A6F-435E-8E9E-8F7C7D5EE838}" presName="accent_3" presStyleCnt="0"/>
      <dgm:spPr/>
    </dgm:pt>
    <dgm:pt modelId="{076D39D8-2418-48FA-8BC5-1BAF8428FD46}" type="pres">
      <dgm:prSet presAssocID="{233FAA5A-1A6F-435E-8E9E-8F7C7D5EE838}" presName="accentRepeatNode" presStyleLbl="solidFgAcc1" presStyleIdx="2" presStyleCnt="4"/>
      <dgm:spPr>
        <a:solidFill>
          <a:schemeClr val="tx2"/>
        </a:solidFill>
      </dgm:spPr>
    </dgm:pt>
    <dgm:pt modelId="{0BECC1BA-DC24-46FD-988F-6C05628ED240}" type="pres">
      <dgm:prSet presAssocID="{92E9BA54-D689-4EB7-AA85-86E090FD2B09}" presName="text_4" presStyleLbl="node1" presStyleIdx="3" presStyleCnt="4">
        <dgm:presLayoutVars>
          <dgm:bulletEnabled val="1"/>
        </dgm:presLayoutVars>
      </dgm:prSet>
      <dgm:spPr/>
    </dgm:pt>
    <dgm:pt modelId="{AF1AE03B-CF63-46E6-B4AA-6FFF66D85476}" type="pres">
      <dgm:prSet presAssocID="{92E9BA54-D689-4EB7-AA85-86E090FD2B09}" presName="accent_4" presStyleCnt="0"/>
      <dgm:spPr/>
    </dgm:pt>
    <dgm:pt modelId="{20ABE61E-48B9-461E-9E97-BF7F40B23353}" type="pres">
      <dgm:prSet presAssocID="{92E9BA54-D689-4EB7-AA85-86E090FD2B09}" presName="accentRepeatNode" presStyleLbl="solidFgAcc1" presStyleIdx="3" presStyleCnt="4"/>
      <dgm:spPr>
        <a:solidFill>
          <a:schemeClr val="tx2"/>
        </a:solidFill>
      </dgm:spPr>
    </dgm:pt>
  </dgm:ptLst>
  <dgm:cxnLst>
    <dgm:cxn modelId="{1C98011B-A715-4D19-817A-B0B2777D3196}" srcId="{0F6179F6-C9F0-4BFF-8106-58653B5F30EA}" destId="{9B31C752-6920-4AE7-A9BD-18CD9C2012CC}" srcOrd="1" destOrd="0" parTransId="{D02AAD0B-486B-4B0C-AAAA-8583E62DB5AF}" sibTransId="{4FD2171F-A213-4434-9FBF-404CE92B7173}"/>
    <dgm:cxn modelId="{D4F2E734-53B0-439F-8098-3C77D952031E}" type="presOf" srcId="{ABA078E4-C888-49DB-944B-A754F251E139}" destId="{D5B64619-ACDA-40E1-AC9E-948131127A3A}" srcOrd="0" destOrd="0" presId="urn:microsoft.com/office/officeart/2008/layout/VerticalCurvedList"/>
    <dgm:cxn modelId="{C06FEF5D-B1F0-46B0-8BFF-8CBB81D554F4}" type="presOf" srcId="{0F6179F6-C9F0-4BFF-8106-58653B5F30EA}" destId="{881467E4-4382-439B-AB6F-95595AEE3EB1}" srcOrd="0" destOrd="0" presId="urn:microsoft.com/office/officeart/2008/layout/VerticalCurvedList"/>
    <dgm:cxn modelId="{A3F69D71-C946-409A-BAFB-D1CD613081CB}" type="presOf" srcId="{9B31C752-6920-4AE7-A9BD-18CD9C2012CC}" destId="{1186BD69-12C9-4800-A779-2DC90EAFB117}" srcOrd="0" destOrd="0" presId="urn:microsoft.com/office/officeart/2008/layout/VerticalCurvedList"/>
    <dgm:cxn modelId="{72D07958-B75B-4EC2-8031-B2DB60EB52FB}" srcId="{0F6179F6-C9F0-4BFF-8106-58653B5F30EA}" destId="{233FAA5A-1A6F-435E-8E9E-8F7C7D5EE838}" srcOrd="2" destOrd="0" parTransId="{5996BC7A-04C7-4D58-8B46-9357F446242F}" sibTransId="{8D5009C2-5BBE-4FBE-9A0C-C1D957165C1A}"/>
    <dgm:cxn modelId="{636CBA7E-1DD4-4BA8-9892-4174EE4E7968}" srcId="{0F6179F6-C9F0-4BFF-8106-58653B5F30EA}" destId="{92E9BA54-D689-4EB7-AA85-86E090FD2B09}" srcOrd="3" destOrd="0" parTransId="{6ED2C7E1-03AB-4C12-831A-BAA58096B373}" sibTransId="{DAC182B5-06A9-4FD3-BB36-7EE48B337886}"/>
    <dgm:cxn modelId="{DC06A78B-D1C6-4601-AD5F-4A283C2BE0DF}" type="presOf" srcId="{E7790845-DA62-4A9F-BC5A-840344918740}" destId="{C7368C19-5E3E-4A32-8B76-BBA447DE6969}" srcOrd="0" destOrd="0" presId="urn:microsoft.com/office/officeart/2008/layout/VerticalCurvedList"/>
    <dgm:cxn modelId="{78331D8D-4B27-4A85-8929-A055F841FAA6}" srcId="{0F6179F6-C9F0-4BFF-8106-58653B5F30EA}" destId="{E7790845-DA62-4A9F-BC5A-840344918740}" srcOrd="0" destOrd="0" parTransId="{F6030D03-349D-476B-9FAD-68B947D40998}" sibTransId="{ABA078E4-C888-49DB-944B-A754F251E139}"/>
    <dgm:cxn modelId="{4AF0BAA9-4C8D-40DC-BC1F-2336A714BF3B}" type="presOf" srcId="{92E9BA54-D689-4EB7-AA85-86E090FD2B09}" destId="{0BECC1BA-DC24-46FD-988F-6C05628ED240}" srcOrd="0" destOrd="0" presId="urn:microsoft.com/office/officeart/2008/layout/VerticalCurvedList"/>
    <dgm:cxn modelId="{7FD5D6F6-1B00-4B5F-A412-50FBF59FE7F4}" type="presOf" srcId="{233FAA5A-1A6F-435E-8E9E-8F7C7D5EE838}" destId="{7AA96AA5-099E-49F6-A7AA-E4007892292A}" srcOrd="0" destOrd="0" presId="urn:microsoft.com/office/officeart/2008/layout/VerticalCurvedList"/>
    <dgm:cxn modelId="{84ED0286-7E7A-48A4-BD9F-30B8E0BA981B}" type="presParOf" srcId="{881467E4-4382-439B-AB6F-95595AEE3EB1}" destId="{82BA1000-9B7C-40C3-9D7D-7C30DBADAAEC}" srcOrd="0" destOrd="0" presId="urn:microsoft.com/office/officeart/2008/layout/VerticalCurvedList"/>
    <dgm:cxn modelId="{B087CF26-9559-4EE7-94B4-C7CA77A76C1A}" type="presParOf" srcId="{82BA1000-9B7C-40C3-9D7D-7C30DBADAAEC}" destId="{1FF9551C-ED67-473B-BDAD-1AC4C58CA4A4}" srcOrd="0" destOrd="0" presId="urn:microsoft.com/office/officeart/2008/layout/VerticalCurvedList"/>
    <dgm:cxn modelId="{3C631E2B-1658-4FF5-8488-ADF4925832CC}" type="presParOf" srcId="{1FF9551C-ED67-473B-BDAD-1AC4C58CA4A4}" destId="{E04183ED-75C2-447C-8939-4A9D83155DC1}" srcOrd="0" destOrd="0" presId="urn:microsoft.com/office/officeart/2008/layout/VerticalCurvedList"/>
    <dgm:cxn modelId="{267F32CB-27AE-4923-998F-3989DCA6F937}" type="presParOf" srcId="{1FF9551C-ED67-473B-BDAD-1AC4C58CA4A4}" destId="{D5B64619-ACDA-40E1-AC9E-948131127A3A}" srcOrd="1" destOrd="0" presId="urn:microsoft.com/office/officeart/2008/layout/VerticalCurvedList"/>
    <dgm:cxn modelId="{03798F5E-BB90-4026-A1CF-C9BAB7109959}" type="presParOf" srcId="{1FF9551C-ED67-473B-BDAD-1AC4C58CA4A4}" destId="{23D25577-F91E-4FB1-AA0F-4BA761B0A259}" srcOrd="2" destOrd="0" presId="urn:microsoft.com/office/officeart/2008/layout/VerticalCurvedList"/>
    <dgm:cxn modelId="{72C488E8-E98C-4F98-91EA-2A58640D0A8E}" type="presParOf" srcId="{1FF9551C-ED67-473B-BDAD-1AC4C58CA4A4}" destId="{6DECCCEE-7588-4044-85AF-670CD138F045}" srcOrd="3" destOrd="0" presId="urn:microsoft.com/office/officeart/2008/layout/VerticalCurvedList"/>
    <dgm:cxn modelId="{5BB82E2F-35C7-411E-AD00-9605A57B84C2}" type="presParOf" srcId="{82BA1000-9B7C-40C3-9D7D-7C30DBADAAEC}" destId="{C7368C19-5E3E-4A32-8B76-BBA447DE6969}" srcOrd="1" destOrd="0" presId="urn:microsoft.com/office/officeart/2008/layout/VerticalCurvedList"/>
    <dgm:cxn modelId="{8A3575DC-2381-4092-B0C6-4B4D6E699D9B}" type="presParOf" srcId="{82BA1000-9B7C-40C3-9D7D-7C30DBADAAEC}" destId="{D09CE9E9-54FE-4E34-BE3E-FCECA66CFFC5}" srcOrd="2" destOrd="0" presId="urn:microsoft.com/office/officeart/2008/layout/VerticalCurvedList"/>
    <dgm:cxn modelId="{5ABE6AB6-1DB8-41B2-BDD0-BCFFE98B3E32}" type="presParOf" srcId="{D09CE9E9-54FE-4E34-BE3E-FCECA66CFFC5}" destId="{08E19808-B2AD-4928-BA0B-0B4A0254B1EA}" srcOrd="0" destOrd="0" presId="urn:microsoft.com/office/officeart/2008/layout/VerticalCurvedList"/>
    <dgm:cxn modelId="{789495D8-29D1-4C76-A494-158A21BF7B18}" type="presParOf" srcId="{82BA1000-9B7C-40C3-9D7D-7C30DBADAAEC}" destId="{1186BD69-12C9-4800-A779-2DC90EAFB117}" srcOrd="3" destOrd="0" presId="urn:microsoft.com/office/officeart/2008/layout/VerticalCurvedList"/>
    <dgm:cxn modelId="{5FC4349A-3091-4572-92BC-483857314646}" type="presParOf" srcId="{82BA1000-9B7C-40C3-9D7D-7C30DBADAAEC}" destId="{B3912D6C-BB64-4F35-999F-0B501E75D1E0}" srcOrd="4" destOrd="0" presId="urn:microsoft.com/office/officeart/2008/layout/VerticalCurvedList"/>
    <dgm:cxn modelId="{A655F5A2-CDDF-4026-BD92-AC879C187C34}" type="presParOf" srcId="{B3912D6C-BB64-4F35-999F-0B501E75D1E0}" destId="{C425DE77-7A8D-4211-AE60-D81343B21F2C}" srcOrd="0" destOrd="0" presId="urn:microsoft.com/office/officeart/2008/layout/VerticalCurvedList"/>
    <dgm:cxn modelId="{AB6F261E-4FA9-44CB-8DB1-536B3CBC59DF}" type="presParOf" srcId="{82BA1000-9B7C-40C3-9D7D-7C30DBADAAEC}" destId="{7AA96AA5-099E-49F6-A7AA-E4007892292A}" srcOrd="5" destOrd="0" presId="urn:microsoft.com/office/officeart/2008/layout/VerticalCurvedList"/>
    <dgm:cxn modelId="{CC71174F-23E1-48C5-B4A5-68E242DE85C1}" type="presParOf" srcId="{82BA1000-9B7C-40C3-9D7D-7C30DBADAAEC}" destId="{7242224D-46C7-48DC-A1CB-08046A645018}" srcOrd="6" destOrd="0" presId="urn:microsoft.com/office/officeart/2008/layout/VerticalCurvedList"/>
    <dgm:cxn modelId="{C2124FDA-8650-4DE6-B9FC-A230E56AFECA}" type="presParOf" srcId="{7242224D-46C7-48DC-A1CB-08046A645018}" destId="{076D39D8-2418-48FA-8BC5-1BAF8428FD46}" srcOrd="0" destOrd="0" presId="urn:microsoft.com/office/officeart/2008/layout/VerticalCurvedList"/>
    <dgm:cxn modelId="{5E2A1583-BAA3-4CE5-A2C5-8E25E95DC519}" type="presParOf" srcId="{82BA1000-9B7C-40C3-9D7D-7C30DBADAAEC}" destId="{0BECC1BA-DC24-46FD-988F-6C05628ED240}" srcOrd="7" destOrd="0" presId="urn:microsoft.com/office/officeart/2008/layout/VerticalCurvedList"/>
    <dgm:cxn modelId="{DE0027DC-8506-455E-A3D1-E594C5D1BA89}" type="presParOf" srcId="{82BA1000-9B7C-40C3-9D7D-7C30DBADAAEC}" destId="{AF1AE03B-CF63-46E6-B4AA-6FFF66D85476}" srcOrd="8" destOrd="0" presId="urn:microsoft.com/office/officeart/2008/layout/VerticalCurvedList"/>
    <dgm:cxn modelId="{987F9AC8-18B5-4100-A52E-9FA39E918C83}" type="presParOf" srcId="{AF1AE03B-CF63-46E6-B4AA-6FFF66D85476}" destId="{20ABE61E-48B9-461E-9E97-BF7F40B23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1A2BFC-55C0-4A2E-AC6F-3A1D7AE1715A}"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AC61A204-1A14-4AF2-80F0-39519F6474DC}">
      <dgm:prSet/>
      <dgm:spPr/>
      <dgm:t>
        <a:bodyPr/>
        <a:lstStyle/>
        <a:p>
          <a:r>
            <a:rPr lang="en-US" dirty="0"/>
            <a:t>1</a:t>
          </a:r>
          <a:r>
            <a:rPr lang="zh-CN" dirty="0"/>
            <a:t>）收集涉及的抽象概念（类和属性）</a:t>
          </a:r>
        </a:p>
      </dgm:t>
    </dgm:pt>
    <dgm:pt modelId="{01654E63-E6D6-47FF-B6AA-908E3138AA61}" type="parTrans" cxnId="{77DE4566-9367-42A3-B252-AACF2DC9CF31}">
      <dgm:prSet/>
      <dgm:spPr/>
      <dgm:t>
        <a:bodyPr/>
        <a:lstStyle/>
        <a:p>
          <a:endParaRPr lang="zh-CN" altLang="en-US"/>
        </a:p>
      </dgm:t>
    </dgm:pt>
    <dgm:pt modelId="{0FF96AE1-B65E-4081-A750-951750700B4A}" type="sibTrans" cxnId="{77DE4566-9367-42A3-B252-AACF2DC9CF31}">
      <dgm:prSet/>
      <dgm:spPr/>
      <dgm:t>
        <a:bodyPr/>
        <a:lstStyle/>
        <a:p>
          <a:endParaRPr lang="zh-CN" altLang="en-US"/>
        </a:p>
      </dgm:t>
    </dgm:pt>
    <dgm:pt modelId="{08916FB4-3DE1-490C-A46E-0BFDF6F373CD}">
      <dgm:prSet/>
      <dgm:spPr/>
      <dgm:t>
        <a:bodyPr/>
        <a:lstStyle/>
        <a:p>
          <a:r>
            <a:rPr lang="en-US"/>
            <a:t>2</a:t>
          </a:r>
          <a:r>
            <a:rPr lang="zh-CN"/>
            <a:t>）识别前置后置条件和必须保持的信息</a:t>
          </a:r>
        </a:p>
      </dgm:t>
    </dgm:pt>
    <dgm:pt modelId="{21244F75-B3B0-4DB7-8A3C-9FB34951720F}" type="parTrans" cxnId="{B031DB52-BDCB-4D92-A9C0-E3A8CF44798D}">
      <dgm:prSet/>
      <dgm:spPr/>
      <dgm:t>
        <a:bodyPr/>
        <a:lstStyle/>
        <a:p>
          <a:endParaRPr lang="zh-CN" altLang="en-US"/>
        </a:p>
      </dgm:t>
    </dgm:pt>
    <dgm:pt modelId="{89E444BA-AAA7-424B-91A5-0572767364E5}" type="sibTrans" cxnId="{B031DB52-BDCB-4D92-A9C0-E3A8CF44798D}">
      <dgm:prSet/>
      <dgm:spPr/>
      <dgm:t>
        <a:bodyPr/>
        <a:lstStyle/>
        <a:p>
          <a:endParaRPr lang="zh-CN" altLang="en-US"/>
        </a:p>
      </dgm:t>
    </dgm:pt>
    <dgm:pt modelId="{3616A98E-9BC7-4CCB-BF12-DF3DE6E62682}">
      <dgm:prSet/>
      <dgm:spPr/>
      <dgm:t>
        <a:bodyPr/>
        <a:lstStyle/>
        <a:p>
          <a:r>
            <a:rPr lang="en-US" dirty="0"/>
            <a:t>3</a:t>
          </a:r>
          <a:r>
            <a:rPr lang="zh-CN" dirty="0"/>
            <a:t>）说明随时间发生的活动，表示为活动节点</a:t>
          </a:r>
        </a:p>
      </dgm:t>
    </dgm:pt>
    <dgm:pt modelId="{746E3370-BFB0-4F62-8116-04766D53FA99}" type="parTrans" cxnId="{E1D6ECC1-4B18-4E25-88C6-ADD128E059BA}">
      <dgm:prSet/>
      <dgm:spPr/>
      <dgm:t>
        <a:bodyPr/>
        <a:lstStyle/>
        <a:p>
          <a:endParaRPr lang="zh-CN" altLang="en-US"/>
        </a:p>
      </dgm:t>
    </dgm:pt>
    <dgm:pt modelId="{8F061B08-6111-4987-9CD3-CF51A6A6E8A0}" type="sibTrans" cxnId="{E1D6ECC1-4B18-4E25-88C6-ADD128E059BA}">
      <dgm:prSet/>
      <dgm:spPr/>
      <dgm:t>
        <a:bodyPr/>
        <a:lstStyle/>
        <a:p>
          <a:endParaRPr lang="zh-CN" altLang="en-US"/>
        </a:p>
      </dgm:t>
    </dgm:pt>
    <dgm:pt modelId="{3BC0BE64-4958-44C5-AD2C-5A37068401EB}">
      <dgm:prSet/>
      <dgm:spPr/>
      <dgm:t>
        <a:bodyPr/>
        <a:lstStyle/>
        <a:p>
          <a:r>
            <a:rPr lang="en-US"/>
            <a:t>4</a:t>
          </a:r>
          <a:r>
            <a:rPr lang="zh-CN"/>
            <a:t>）使用分支、循环等语句</a:t>
          </a:r>
        </a:p>
      </dgm:t>
    </dgm:pt>
    <dgm:pt modelId="{0861EA17-3EC2-447A-ABAE-50BCAB1A771B}" type="parTrans" cxnId="{22E5FA4B-0C3B-40C2-940D-D6C67244238B}">
      <dgm:prSet/>
      <dgm:spPr/>
      <dgm:t>
        <a:bodyPr/>
        <a:lstStyle/>
        <a:p>
          <a:endParaRPr lang="zh-CN" altLang="en-US"/>
        </a:p>
      </dgm:t>
    </dgm:pt>
    <dgm:pt modelId="{978A0699-57F7-427F-9ACD-38D34E226A4B}" type="sibTrans" cxnId="{22E5FA4B-0C3B-40C2-940D-D6C67244238B}">
      <dgm:prSet/>
      <dgm:spPr/>
      <dgm:t>
        <a:bodyPr/>
        <a:lstStyle/>
        <a:p>
          <a:endParaRPr lang="zh-CN" altLang="en-US"/>
        </a:p>
      </dgm:t>
    </dgm:pt>
    <dgm:pt modelId="{23D73E08-4361-45FE-96BB-502C88C51343}">
      <dgm:prSet/>
      <dgm:spPr/>
      <dgm:t>
        <a:bodyPr/>
        <a:lstStyle/>
        <a:p>
          <a:r>
            <a:rPr lang="en-US"/>
            <a:t>5</a:t>
          </a:r>
          <a:r>
            <a:rPr lang="zh-CN"/>
            <a:t>）当操作属于主动类时使用分岔、汇合</a:t>
          </a:r>
        </a:p>
      </dgm:t>
    </dgm:pt>
    <dgm:pt modelId="{380D0978-8AD2-4681-9DD1-1E736B8F3B09}" type="parTrans" cxnId="{D72EC8D8-DAE9-4145-9AEF-E3EEAA5829DC}">
      <dgm:prSet/>
      <dgm:spPr/>
      <dgm:t>
        <a:bodyPr/>
        <a:lstStyle/>
        <a:p>
          <a:endParaRPr lang="zh-CN" altLang="en-US"/>
        </a:p>
      </dgm:t>
    </dgm:pt>
    <dgm:pt modelId="{F0053444-B24D-46A4-BAA4-CFA4237D94E0}" type="sibTrans" cxnId="{D72EC8D8-DAE9-4145-9AEF-E3EEAA5829DC}">
      <dgm:prSet/>
      <dgm:spPr/>
      <dgm:t>
        <a:bodyPr/>
        <a:lstStyle/>
        <a:p>
          <a:endParaRPr lang="zh-CN" altLang="en-US"/>
        </a:p>
      </dgm:t>
    </dgm:pt>
    <dgm:pt modelId="{0D3861A8-8BD7-4082-A040-0B5057928B3F}" type="pres">
      <dgm:prSet presAssocID="{381A2BFC-55C0-4A2E-AC6F-3A1D7AE1715A}" presName="linear" presStyleCnt="0">
        <dgm:presLayoutVars>
          <dgm:animLvl val="lvl"/>
          <dgm:resizeHandles val="exact"/>
        </dgm:presLayoutVars>
      </dgm:prSet>
      <dgm:spPr/>
    </dgm:pt>
    <dgm:pt modelId="{0CC29912-284D-4228-8B74-9428B7B389B6}" type="pres">
      <dgm:prSet presAssocID="{AC61A204-1A14-4AF2-80F0-39519F6474DC}" presName="parentText" presStyleLbl="node1" presStyleIdx="0" presStyleCnt="5">
        <dgm:presLayoutVars>
          <dgm:chMax val="0"/>
          <dgm:bulletEnabled val="1"/>
        </dgm:presLayoutVars>
      </dgm:prSet>
      <dgm:spPr/>
    </dgm:pt>
    <dgm:pt modelId="{A475583B-5CD7-4282-BA20-60C1C0E10AD8}" type="pres">
      <dgm:prSet presAssocID="{0FF96AE1-B65E-4081-A750-951750700B4A}" presName="spacer" presStyleCnt="0"/>
      <dgm:spPr/>
    </dgm:pt>
    <dgm:pt modelId="{07A34839-1C70-41A6-BDD1-22EA1DF255E2}" type="pres">
      <dgm:prSet presAssocID="{08916FB4-3DE1-490C-A46E-0BFDF6F373CD}" presName="parentText" presStyleLbl="node1" presStyleIdx="1" presStyleCnt="5">
        <dgm:presLayoutVars>
          <dgm:chMax val="0"/>
          <dgm:bulletEnabled val="1"/>
        </dgm:presLayoutVars>
      </dgm:prSet>
      <dgm:spPr/>
    </dgm:pt>
    <dgm:pt modelId="{3B9373C1-67E8-4BCB-B736-1F993C6ADD1D}" type="pres">
      <dgm:prSet presAssocID="{89E444BA-AAA7-424B-91A5-0572767364E5}" presName="spacer" presStyleCnt="0"/>
      <dgm:spPr/>
    </dgm:pt>
    <dgm:pt modelId="{2B7A2E6F-0193-4E27-9C4A-69649CC2FE23}" type="pres">
      <dgm:prSet presAssocID="{3616A98E-9BC7-4CCB-BF12-DF3DE6E62682}" presName="parentText" presStyleLbl="node1" presStyleIdx="2" presStyleCnt="5">
        <dgm:presLayoutVars>
          <dgm:chMax val="0"/>
          <dgm:bulletEnabled val="1"/>
        </dgm:presLayoutVars>
      </dgm:prSet>
      <dgm:spPr/>
    </dgm:pt>
    <dgm:pt modelId="{22B11FF3-C74C-41F1-984E-8491A3364BE1}" type="pres">
      <dgm:prSet presAssocID="{8F061B08-6111-4987-9CD3-CF51A6A6E8A0}" presName="spacer" presStyleCnt="0"/>
      <dgm:spPr/>
    </dgm:pt>
    <dgm:pt modelId="{671CF38D-50B2-479A-B048-B1DCCA0AD03A}" type="pres">
      <dgm:prSet presAssocID="{3BC0BE64-4958-44C5-AD2C-5A37068401EB}" presName="parentText" presStyleLbl="node1" presStyleIdx="3" presStyleCnt="5">
        <dgm:presLayoutVars>
          <dgm:chMax val="0"/>
          <dgm:bulletEnabled val="1"/>
        </dgm:presLayoutVars>
      </dgm:prSet>
      <dgm:spPr/>
    </dgm:pt>
    <dgm:pt modelId="{7F95CEA7-CEFB-4C4D-90F7-046124E627BD}" type="pres">
      <dgm:prSet presAssocID="{978A0699-57F7-427F-9ACD-38D34E226A4B}" presName="spacer" presStyleCnt="0"/>
      <dgm:spPr/>
    </dgm:pt>
    <dgm:pt modelId="{496CD383-F652-4581-860D-73D42765EB4A}" type="pres">
      <dgm:prSet presAssocID="{23D73E08-4361-45FE-96BB-502C88C51343}" presName="parentText" presStyleLbl="node1" presStyleIdx="4" presStyleCnt="5">
        <dgm:presLayoutVars>
          <dgm:chMax val="0"/>
          <dgm:bulletEnabled val="1"/>
        </dgm:presLayoutVars>
      </dgm:prSet>
      <dgm:spPr/>
    </dgm:pt>
  </dgm:ptLst>
  <dgm:cxnLst>
    <dgm:cxn modelId="{19047825-396A-4880-A2D3-A6EA6028C87F}" type="presOf" srcId="{3BC0BE64-4958-44C5-AD2C-5A37068401EB}" destId="{671CF38D-50B2-479A-B048-B1DCCA0AD03A}" srcOrd="0" destOrd="0" presId="urn:microsoft.com/office/officeart/2005/8/layout/vList2"/>
    <dgm:cxn modelId="{77DE4566-9367-42A3-B252-AACF2DC9CF31}" srcId="{381A2BFC-55C0-4A2E-AC6F-3A1D7AE1715A}" destId="{AC61A204-1A14-4AF2-80F0-39519F6474DC}" srcOrd="0" destOrd="0" parTransId="{01654E63-E6D6-47FF-B6AA-908E3138AA61}" sibTransId="{0FF96AE1-B65E-4081-A750-951750700B4A}"/>
    <dgm:cxn modelId="{22E5FA4B-0C3B-40C2-940D-D6C67244238B}" srcId="{381A2BFC-55C0-4A2E-AC6F-3A1D7AE1715A}" destId="{3BC0BE64-4958-44C5-AD2C-5A37068401EB}" srcOrd="3" destOrd="0" parTransId="{0861EA17-3EC2-447A-ABAE-50BCAB1A771B}" sibTransId="{978A0699-57F7-427F-9ACD-38D34E226A4B}"/>
    <dgm:cxn modelId="{B031DB52-BDCB-4D92-A9C0-E3A8CF44798D}" srcId="{381A2BFC-55C0-4A2E-AC6F-3A1D7AE1715A}" destId="{08916FB4-3DE1-490C-A46E-0BFDF6F373CD}" srcOrd="1" destOrd="0" parTransId="{21244F75-B3B0-4DB7-8A3C-9FB34951720F}" sibTransId="{89E444BA-AAA7-424B-91A5-0572767364E5}"/>
    <dgm:cxn modelId="{BC03E952-843B-4480-8278-267B5D574AAF}" type="presOf" srcId="{381A2BFC-55C0-4A2E-AC6F-3A1D7AE1715A}" destId="{0D3861A8-8BD7-4082-A040-0B5057928B3F}" srcOrd="0" destOrd="0" presId="urn:microsoft.com/office/officeart/2005/8/layout/vList2"/>
    <dgm:cxn modelId="{AE07FF52-29F1-47C1-BE22-F6565DBEC436}" type="presOf" srcId="{23D73E08-4361-45FE-96BB-502C88C51343}" destId="{496CD383-F652-4581-860D-73D42765EB4A}" srcOrd="0" destOrd="0" presId="urn:microsoft.com/office/officeart/2005/8/layout/vList2"/>
    <dgm:cxn modelId="{1F4B8FBD-9790-48A3-A7A9-8776B79A56E9}" type="presOf" srcId="{3616A98E-9BC7-4CCB-BF12-DF3DE6E62682}" destId="{2B7A2E6F-0193-4E27-9C4A-69649CC2FE23}" srcOrd="0" destOrd="0" presId="urn:microsoft.com/office/officeart/2005/8/layout/vList2"/>
    <dgm:cxn modelId="{E1D6ECC1-4B18-4E25-88C6-ADD128E059BA}" srcId="{381A2BFC-55C0-4A2E-AC6F-3A1D7AE1715A}" destId="{3616A98E-9BC7-4CCB-BF12-DF3DE6E62682}" srcOrd="2" destOrd="0" parTransId="{746E3370-BFB0-4F62-8116-04766D53FA99}" sibTransId="{8F061B08-6111-4987-9CD3-CF51A6A6E8A0}"/>
    <dgm:cxn modelId="{B6D0B1C3-7729-4C6E-89DC-89346E5BFA1F}" type="presOf" srcId="{AC61A204-1A14-4AF2-80F0-39519F6474DC}" destId="{0CC29912-284D-4228-8B74-9428B7B389B6}" srcOrd="0" destOrd="0" presId="urn:microsoft.com/office/officeart/2005/8/layout/vList2"/>
    <dgm:cxn modelId="{BACBB8C8-02E2-41F0-9044-D1F5AA7186A2}" type="presOf" srcId="{08916FB4-3DE1-490C-A46E-0BFDF6F373CD}" destId="{07A34839-1C70-41A6-BDD1-22EA1DF255E2}" srcOrd="0" destOrd="0" presId="urn:microsoft.com/office/officeart/2005/8/layout/vList2"/>
    <dgm:cxn modelId="{D72EC8D8-DAE9-4145-9AEF-E3EEAA5829DC}" srcId="{381A2BFC-55C0-4A2E-AC6F-3A1D7AE1715A}" destId="{23D73E08-4361-45FE-96BB-502C88C51343}" srcOrd="4" destOrd="0" parTransId="{380D0978-8AD2-4681-9DD1-1E736B8F3B09}" sibTransId="{F0053444-B24D-46A4-BAA4-CFA4237D94E0}"/>
    <dgm:cxn modelId="{1FDD22C3-B298-4F53-AF67-D889EA5D3490}" type="presParOf" srcId="{0D3861A8-8BD7-4082-A040-0B5057928B3F}" destId="{0CC29912-284D-4228-8B74-9428B7B389B6}" srcOrd="0" destOrd="0" presId="urn:microsoft.com/office/officeart/2005/8/layout/vList2"/>
    <dgm:cxn modelId="{745E9811-9A4A-4D76-8A81-7D700C423CFE}" type="presParOf" srcId="{0D3861A8-8BD7-4082-A040-0B5057928B3F}" destId="{A475583B-5CD7-4282-BA20-60C1C0E10AD8}" srcOrd="1" destOrd="0" presId="urn:microsoft.com/office/officeart/2005/8/layout/vList2"/>
    <dgm:cxn modelId="{E0C137D7-0358-4185-BED2-FF3EB6974524}" type="presParOf" srcId="{0D3861A8-8BD7-4082-A040-0B5057928B3F}" destId="{07A34839-1C70-41A6-BDD1-22EA1DF255E2}" srcOrd="2" destOrd="0" presId="urn:microsoft.com/office/officeart/2005/8/layout/vList2"/>
    <dgm:cxn modelId="{8DBE74FD-BE5C-4E84-B320-D15000FD42FB}" type="presParOf" srcId="{0D3861A8-8BD7-4082-A040-0B5057928B3F}" destId="{3B9373C1-67E8-4BCB-B736-1F993C6ADD1D}" srcOrd="3" destOrd="0" presId="urn:microsoft.com/office/officeart/2005/8/layout/vList2"/>
    <dgm:cxn modelId="{FE781838-CC25-4DFA-94D2-793A226268DA}" type="presParOf" srcId="{0D3861A8-8BD7-4082-A040-0B5057928B3F}" destId="{2B7A2E6F-0193-4E27-9C4A-69649CC2FE23}" srcOrd="4" destOrd="0" presId="urn:microsoft.com/office/officeart/2005/8/layout/vList2"/>
    <dgm:cxn modelId="{ED7A0C02-CCA5-432B-A648-CE7FB8F4AAA3}" type="presParOf" srcId="{0D3861A8-8BD7-4082-A040-0B5057928B3F}" destId="{22B11FF3-C74C-41F1-984E-8491A3364BE1}" srcOrd="5" destOrd="0" presId="urn:microsoft.com/office/officeart/2005/8/layout/vList2"/>
    <dgm:cxn modelId="{05C949FB-5FB2-46AA-B5D1-B5879CE12E17}" type="presParOf" srcId="{0D3861A8-8BD7-4082-A040-0B5057928B3F}" destId="{671CF38D-50B2-479A-B048-B1DCCA0AD03A}" srcOrd="6" destOrd="0" presId="urn:microsoft.com/office/officeart/2005/8/layout/vList2"/>
    <dgm:cxn modelId="{8B21E77D-61E3-4FAA-B57A-6DE87E0142E1}" type="presParOf" srcId="{0D3861A8-8BD7-4082-A040-0B5057928B3F}" destId="{7F95CEA7-CEFB-4C4D-90F7-046124E627BD}" srcOrd="7" destOrd="0" presId="urn:microsoft.com/office/officeart/2005/8/layout/vList2"/>
    <dgm:cxn modelId="{894A9743-75F2-4DAA-89A6-1FF2192BA740}" type="presParOf" srcId="{0D3861A8-8BD7-4082-A040-0B5057928B3F}" destId="{496CD383-F652-4581-860D-73D42765EB4A}"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2EF99-03C4-43AB-80FC-AE715DF70368}" type="doc">
      <dgm:prSet loTypeId="urn:microsoft.com/office/officeart/2005/8/layout/chevron1" loCatId="process" qsTypeId="urn:microsoft.com/office/officeart/2005/8/quickstyle/simple1" qsCatId="simple" csTypeId="urn:microsoft.com/office/officeart/2005/8/colors/accent3_4" csCatId="accent3"/>
      <dgm:spPr/>
      <dgm:t>
        <a:bodyPr/>
        <a:lstStyle/>
        <a:p>
          <a:endParaRPr lang="zh-CN" altLang="en-US"/>
        </a:p>
      </dgm:t>
    </dgm:pt>
    <dgm:pt modelId="{7AE305D9-938C-43EA-82EC-8A530D85957E}">
      <dgm:prSet/>
      <dgm:spPr/>
      <dgm:t>
        <a:bodyPr/>
        <a:lstStyle/>
        <a:p>
          <a:r>
            <a:rPr lang="en-US" dirty="0"/>
            <a:t>(1)	</a:t>
          </a:r>
          <a:r>
            <a:rPr lang="zh-CN" dirty="0"/>
            <a:t>参与者</a:t>
          </a:r>
          <a:r>
            <a:rPr lang="en-US" dirty="0"/>
            <a:t>(Actor)</a:t>
          </a:r>
          <a:r>
            <a:rPr lang="zh-CN" dirty="0"/>
            <a:t>：也称为角色，它代表系统的用户。</a:t>
          </a:r>
        </a:p>
      </dgm:t>
    </dgm:pt>
    <dgm:pt modelId="{10775834-C44C-41FE-A2F3-467BF8693C6C}" type="parTrans" cxnId="{D5196892-E625-4E6A-AA85-7DB504FD7275}">
      <dgm:prSet/>
      <dgm:spPr/>
      <dgm:t>
        <a:bodyPr/>
        <a:lstStyle/>
        <a:p>
          <a:endParaRPr lang="zh-CN" altLang="en-US"/>
        </a:p>
      </dgm:t>
    </dgm:pt>
    <dgm:pt modelId="{930D94D5-46A1-4DE4-84DD-B12BFAEABB74}" type="sibTrans" cxnId="{D5196892-E625-4E6A-AA85-7DB504FD7275}">
      <dgm:prSet/>
      <dgm:spPr/>
      <dgm:t>
        <a:bodyPr/>
        <a:lstStyle/>
        <a:p>
          <a:endParaRPr lang="zh-CN" altLang="en-US"/>
        </a:p>
      </dgm:t>
    </dgm:pt>
    <dgm:pt modelId="{967E9042-77AA-48B5-A300-461B0D5342A5}">
      <dgm:prSet/>
      <dgm:spPr/>
      <dgm:t>
        <a:bodyPr/>
        <a:lstStyle/>
        <a:p>
          <a:r>
            <a:rPr lang="en-US"/>
            <a:t>(2)	</a:t>
          </a:r>
          <a:r>
            <a:rPr lang="zh-CN"/>
            <a:t>系统边界</a:t>
          </a:r>
          <a:r>
            <a:rPr lang="en-US"/>
            <a:t>(SystemScope):</a:t>
          </a:r>
          <a:r>
            <a:rPr lang="zh-CN"/>
            <a:t>它确定系统的范围。</a:t>
          </a:r>
        </a:p>
      </dgm:t>
    </dgm:pt>
    <dgm:pt modelId="{5ED6064B-208B-4644-B1A5-987C70460F24}" type="parTrans" cxnId="{A46D26FA-6C6E-4996-800C-0916BFB821B5}">
      <dgm:prSet/>
      <dgm:spPr/>
      <dgm:t>
        <a:bodyPr/>
        <a:lstStyle/>
        <a:p>
          <a:endParaRPr lang="zh-CN" altLang="en-US"/>
        </a:p>
      </dgm:t>
    </dgm:pt>
    <dgm:pt modelId="{92E06503-72F9-45C8-BB22-94F134A23E1D}" type="sibTrans" cxnId="{A46D26FA-6C6E-4996-800C-0916BFB821B5}">
      <dgm:prSet/>
      <dgm:spPr/>
      <dgm:t>
        <a:bodyPr/>
        <a:lstStyle/>
        <a:p>
          <a:endParaRPr lang="zh-CN" altLang="en-US"/>
        </a:p>
      </dgm:t>
    </dgm:pt>
    <dgm:pt modelId="{B49857B0-09DE-4A12-A923-8422FEB2C7C3}">
      <dgm:prSet/>
      <dgm:spPr/>
      <dgm:t>
        <a:bodyPr/>
        <a:lstStyle/>
        <a:p>
          <a:r>
            <a:rPr lang="en-US"/>
            <a:t>(3)	</a:t>
          </a:r>
          <a:r>
            <a:rPr lang="zh-CN"/>
            <a:t>用例</a:t>
          </a:r>
          <a:r>
            <a:rPr lang="en-US"/>
            <a:t>(UseCase)</a:t>
          </a:r>
          <a:r>
            <a:rPr lang="zh-CN"/>
            <a:t>：它代表系统提供的服务。</a:t>
          </a:r>
        </a:p>
      </dgm:t>
    </dgm:pt>
    <dgm:pt modelId="{8C916C46-FDC2-46E5-BE7A-65895C464179}" type="parTrans" cxnId="{CC6D0092-CDC8-48A1-8863-9740678D935D}">
      <dgm:prSet/>
      <dgm:spPr/>
      <dgm:t>
        <a:bodyPr/>
        <a:lstStyle/>
        <a:p>
          <a:endParaRPr lang="zh-CN" altLang="en-US"/>
        </a:p>
      </dgm:t>
    </dgm:pt>
    <dgm:pt modelId="{52267601-034F-4826-82AB-E738D8BB5C13}" type="sibTrans" cxnId="{CC6D0092-CDC8-48A1-8863-9740678D935D}">
      <dgm:prSet/>
      <dgm:spPr/>
      <dgm:t>
        <a:bodyPr/>
        <a:lstStyle/>
        <a:p>
          <a:endParaRPr lang="zh-CN" altLang="en-US"/>
        </a:p>
      </dgm:t>
    </dgm:pt>
    <dgm:pt modelId="{8E641A29-FE9D-43B5-8010-9D336D7E250F}">
      <dgm:prSet/>
      <dgm:spPr/>
      <dgm:t>
        <a:bodyPr/>
        <a:lstStyle/>
        <a:p>
          <a:r>
            <a:rPr lang="en-US"/>
            <a:t>(4)	</a:t>
          </a:r>
          <a:r>
            <a:rPr lang="zh-CN"/>
            <a:t>关联</a:t>
          </a:r>
          <a:r>
            <a:rPr lang="en-US"/>
            <a:t>(Association)</a:t>
          </a:r>
          <a:r>
            <a:rPr lang="zh-CN"/>
            <a:t>：它表示参与者与用例间的关系。</a:t>
          </a:r>
        </a:p>
      </dgm:t>
    </dgm:pt>
    <dgm:pt modelId="{D24F0B0A-27F3-42CC-89D7-270F8F622F4C}" type="parTrans" cxnId="{4EFFE8C5-6E98-4E77-8303-50B3E542A716}">
      <dgm:prSet/>
      <dgm:spPr/>
      <dgm:t>
        <a:bodyPr/>
        <a:lstStyle/>
        <a:p>
          <a:endParaRPr lang="zh-CN" altLang="en-US"/>
        </a:p>
      </dgm:t>
    </dgm:pt>
    <dgm:pt modelId="{A5534F5D-11C7-4E41-B42C-CE3FDBEDC988}" type="sibTrans" cxnId="{4EFFE8C5-6E98-4E77-8303-50B3E542A716}">
      <dgm:prSet/>
      <dgm:spPr/>
      <dgm:t>
        <a:bodyPr/>
        <a:lstStyle/>
        <a:p>
          <a:endParaRPr lang="zh-CN" altLang="en-US"/>
        </a:p>
      </dgm:t>
    </dgm:pt>
    <dgm:pt modelId="{F7468550-BAC1-419A-B1A5-7A6278A17A3D}" type="pres">
      <dgm:prSet presAssocID="{8292EF99-03C4-43AB-80FC-AE715DF70368}" presName="Name0" presStyleCnt="0">
        <dgm:presLayoutVars>
          <dgm:dir/>
          <dgm:animLvl val="lvl"/>
          <dgm:resizeHandles val="exact"/>
        </dgm:presLayoutVars>
      </dgm:prSet>
      <dgm:spPr/>
    </dgm:pt>
    <dgm:pt modelId="{43B99C1C-6A55-4579-BF99-EA21BCB4D6F3}" type="pres">
      <dgm:prSet presAssocID="{7AE305D9-938C-43EA-82EC-8A530D85957E}" presName="parTxOnly" presStyleLbl="node1" presStyleIdx="0" presStyleCnt="4">
        <dgm:presLayoutVars>
          <dgm:chMax val="0"/>
          <dgm:chPref val="0"/>
          <dgm:bulletEnabled val="1"/>
        </dgm:presLayoutVars>
      </dgm:prSet>
      <dgm:spPr/>
    </dgm:pt>
    <dgm:pt modelId="{BF6A05AD-E5B3-4C20-A330-B28CB08A641A}" type="pres">
      <dgm:prSet presAssocID="{930D94D5-46A1-4DE4-84DD-B12BFAEABB74}" presName="parTxOnlySpace" presStyleCnt="0"/>
      <dgm:spPr/>
    </dgm:pt>
    <dgm:pt modelId="{E55B97F7-C42F-4068-BB9B-7102152C1075}" type="pres">
      <dgm:prSet presAssocID="{967E9042-77AA-48B5-A300-461B0D5342A5}" presName="parTxOnly" presStyleLbl="node1" presStyleIdx="1" presStyleCnt="4">
        <dgm:presLayoutVars>
          <dgm:chMax val="0"/>
          <dgm:chPref val="0"/>
          <dgm:bulletEnabled val="1"/>
        </dgm:presLayoutVars>
      </dgm:prSet>
      <dgm:spPr/>
    </dgm:pt>
    <dgm:pt modelId="{8319DD7C-45F2-4D83-BB6C-FDBE6B632565}" type="pres">
      <dgm:prSet presAssocID="{92E06503-72F9-45C8-BB22-94F134A23E1D}" presName="parTxOnlySpace" presStyleCnt="0"/>
      <dgm:spPr/>
    </dgm:pt>
    <dgm:pt modelId="{A2DDC325-0327-4AEF-8C94-D2418DCEB261}" type="pres">
      <dgm:prSet presAssocID="{B49857B0-09DE-4A12-A923-8422FEB2C7C3}" presName="parTxOnly" presStyleLbl="node1" presStyleIdx="2" presStyleCnt="4">
        <dgm:presLayoutVars>
          <dgm:chMax val="0"/>
          <dgm:chPref val="0"/>
          <dgm:bulletEnabled val="1"/>
        </dgm:presLayoutVars>
      </dgm:prSet>
      <dgm:spPr/>
    </dgm:pt>
    <dgm:pt modelId="{2062B89F-E6BF-4E6A-8BA9-0C47BA831C0F}" type="pres">
      <dgm:prSet presAssocID="{52267601-034F-4826-82AB-E738D8BB5C13}" presName="parTxOnlySpace" presStyleCnt="0"/>
      <dgm:spPr/>
    </dgm:pt>
    <dgm:pt modelId="{D1D4B09B-1263-4B98-8644-10318EB9AADF}" type="pres">
      <dgm:prSet presAssocID="{8E641A29-FE9D-43B5-8010-9D336D7E250F}" presName="parTxOnly" presStyleLbl="node1" presStyleIdx="3" presStyleCnt="4">
        <dgm:presLayoutVars>
          <dgm:chMax val="0"/>
          <dgm:chPref val="0"/>
          <dgm:bulletEnabled val="1"/>
        </dgm:presLayoutVars>
      </dgm:prSet>
      <dgm:spPr/>
    </dgm:pt>
  </dgm:ptLst>
  <dgm:cxnLst>
    <dgm:cxn modelId="{7C4CA776-B7F6-4BE8-8E03-C8F6A077FCCB}" type="presOf" srcId="{8E641A29-FE9D-43B5-8010-9D336D7E250F}" destId="{D1D4B09B-1263-4B98-8644-10318EB9AADF}" srcOrd="0" destOrd="0" presId="urn:microsoft.com/office/officeart/2005/8/layout/chevron1"/>
    <dgm:cxn modelId="{CC6D0092-CDC8-48A1-8863-9740678D935D}" srcId="{8292EF99-03C4-43AB-80FC-AE715DF70368}" destId="{B49857B0-09DE-4A12-A923-8422FEB2C7C3}" srcOrd="2" destOrd="0" parTransId="{8C916C46-FDC2-46E5-BE7A-65895C464179}" sibTransId="{52267601-034F-4826-82AB-E738D8BB5C13}"/>
    <dgm:cxn modelId="{D5196892-E625-4E6A-AA85-7DB504FD7275}" srcId="{8292EF99-03C4-43AB-80FC-AE715DF70368}" destId="{7AE305D9-938C-43EA-82EC-8A530D85957E}" srcOrd="0" destOrd="0" parTransId="{10775834-C44C-41FE-A2F3-467BF8693C6C}" sibTransId="{930D94D5-46A1-4DE4-84DD-B12BFAEABB74}"/>
    <dgm:cxn modelId="{3474AFA2-81BC-4D42-BC3D-3D5172954A09}" type="presOf" srcId="{8292EF99-03C4-43AB-80FC-AE715DF70368}" destId="{F7468550-BAC1-419A-B1A5-7A6278A17A3D}" srcOrd="0" destOrd="0" presId="urn:microsoft.com/office/officeart/2005/8/layout/chevron1"/>
    <dgm:cxn modelId="{6D5E04A8-5062-48BC-8C72-AE7E5C1D5394}" type="presOf" srcId="{967E9042-77AA-48B5-A300-461B0D5342A5}" destId="{E55B97F7-C42F-4068-BB9B-7102152C1075}" srcOrd="0" destOrd="0" presId="urn:microsoft.com/office/officeart/2005/8/layout/chevron1"/>
    <dgm:cxn modelId="{F9D36AB7-C165-4EE8-8672-F1C21A403DC8}" type="presOf" srcId="{B49857B0-09DE-4A12-A923-8422FEB2C7C3}" destId="{A2DDC325-0327-4AEF-8C94-D2418DCEB261}" srcOrd="0" destOrd="0" presId="urn:microsoft.com/office/officeart/2005/8/layout/chevron1"/>
    <dgm:cxn modelId="{AED824BF-EA5B-4BFC-9DCB-535479763657}" type="presOf" srcId="{7AE305D9-938C-43EA-82EC-8A530D85957E}" destId="{43B99C1C-6A55-4579-BF99-EA21BCB4D6F3}" srcOrd="0" destOrd="0" presId="urn:microsoft.com/office/officeart/2005/8/layout/chevron1"/>
    <dgm:cxn modelId="{4EFFE8C5-6E98-4E77-8303-50B3E542A716}" srcId="{8292EF99-03C4-43AB-80FC-AE715DF70368}" destId="{8E641A29-FE9D-43B5-8010-9D336D7E250F}" srcOrd="3" destOrd="0" parTransId="{D24F0B0A-27F3-42CC-89D7-270F8F622F4C}" sibTransId="{A5534F5D-11C7-4E41-B42C-CE3FDBEDC988}"/>
    <dgm:cxn modelId="{A46D26FA-6C6E-4996-800C-0916BFB821B5}" srcId="{8292EF99-03C4-43AB-80FC-AE715DF70368}" destId="{967E9042-77AA-48B5-A300-461B0D5342A5}" srcOrd="1" destOrd="0" parTransId="{5ED6064B-208B-4644-B1A5-987C70460F24}" sibTransId="{92E06503-72F9-45C8-BB22-94F134A23E1D}"/>
    <dgm:cxn modelId="{A0735DB8-C5EC-465F-9CC5-A75183C1C70D}" type="presParOf" srcId="{F7468550-BAC1-419A-B1A5-7A6278A17A3D}" destId="{43B99C1C-6A55-4579-BF99-EA21BCB4D6F3}" srcOrd="0" destOrd="0" presId="urn:microsoft.com/office/officeart/2005/8/layout/chevron1"/>
    <dgm:cxn modelId="{91A89C0B-170B-47D8-85AD-47038791116C}" type="presParOf" srcId="{F7468550-BAC1-419A-B1A5-7A6278A17A3D}" destId="{BF6A05AD-E5B3-4C20-A330-B28CB08A641A}" srcOrd="1" destOrd="0" presId="urn:microsoft.com/office/officeart/2005/8/layout/chevron1"/>
    <dgm:cxn modelId="{18C02811-C873-4F99-8668-7D6B3785A9C5}" type="presParOf" srcId="{F7468550-BAC1-419A-B1A5-7A6278A17A3D}" destId="{E55B97F7-C42F-4068-BB9B-7102152C1075}" srcOrd="2" destOrd="0" presId="urn:microsoft.com/office/officeart/2005/8/layout/chevron1"/>
    <dgm:cxn modelId="{3021BAE9-D094-4BED-A208-561B540ACA71}" type="presParOf" srcId="{F7468550-BAC1-419A-B1A5-7A6278A17A3D}" destId="{8319DD7C-45F2-4D83-BB6C-FDBE6B632565}" srcOrd="3" destOrd="0" presId="urn:microsoft.com/office/officeart/2005/8/layout/chevron1"/>
    <dgm:cxn modelId="{B011EDED-8B7B-4F11-A3CA-851CF1B5882B}" type="presParOf" srcId="{F7468550-BAC1-419A-B1A5-7A6278A17A3D}" destId="{A2DDC325-0327-4AEF-8C94-D2418DCEB261}" srcOrd="4" destOrd="0" presId="urn:microsoft.com/office/officeart/2005/8/layout/chevron1"/>
    <dgm:cxn modelId="{1B7A5B33-890C-4E8C-9C6B-3C2003B1AC20}" type="presParOf" srcId="{F7468550-BAC1-419A-B1A5-7A6278A17A3D}" destId="{2062B89F-E6BF-4E6A-8BA9-0C47BA831C0F}" srcOrd="5" destOrd="0" presId="urn:microsoft.com/office/officeart/2005/8/layout/chevron1"/>
    <dgm:cxn modelId="{70AEA6A6-40B3-4392-8F31-FD512844DBE9}" type="presParOf" srcId="{F7468550-BAC1-419A-B1A5-7A6278A17A3D}" destId="{D1D4B09B-1263-4B98-8644-10318EB9AAD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C2FA7B-5D7A-418C-813C-B3A58B9FF79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689A4B85-FB54-4FD4-9B52-A698B2B95B2E}">
      <dgm:prSet/>
      <dgm:spPr/>
      <dgm:t>
        <a:bodyPr/>
        <a:lstStyle/>
        <a:p>
          <a:r>
            <a:rPr lang="en-US" b="1" dirty="0"/>
            <a:t>1</a:t>
          </a:r>
          <a:r>
            <a:rPr lang="zh-CN" b="1" dirty="0"/>
            <a:t>）如何从系统中识别出角色</a:t>
          </a:r>
          <a:endParaRPr lang="zh-CN" dirty="0"/>
        </a:p>
      </dgm:t>
    </dgm:pt>
    <dgm:pt modelId="{47D66678-017A-4C29-B68E-2F8F9B44B742}" type="parTrans" cxnId="{030D434A-B113-478D-A29A-A686D8259BDD}">
      <dgm:prSet/>
      <dgm:spPr/>
      <dgm:t>
        <a:bodyPr/>
        <a:lstStyle/>
        <a:p>
          <a:endParaRPr lang="zh-CN" altLang="en-US"/>
        </a:p>
      </dgm:t>
    </dgm:pt>
    <dgm:pt modelId="{D86BFD35-24F1-4B93-9DD4-86F1DC70BEE5}" type="sibTrans" cxnId="{030D434A-B113-478D-A29A-A686D8259BDD}">
      <dgm:prSet/>
      <dgm:spPr/>
      <dgm:t>
        <a:bodyPr/>
        <a:lstStyle/>
        <a:p>
          <a:endParaRPr lang="zh-CN" altLang="en-US"/>
        </a:p>
      </dgm:t>
    </dgm:pt>
    <dgm:pt modelId="{E19C82AC-2A9D-4CBE-B85E-793EDFC2FBDB}">
      <dgm:prSet/>
      <dgm:spPr/>
      <dgm:t>
        <a:bodyPr/>
        <a:lstStyle/>
        <a:p>
          <a:r>
            <a:rPr lang="zh-CN"/>
            <a:t>获取系统用例首先要找出系统的角色，我们可以从系统要完成的业务中识别系统的角色。</a:t>
          </a:r>
        </a:p>
      </dgm:t>
    </dgm:pt>
    <dgm:pt modelId="{1A806086-6C65-4932-B6CF-35611AF670E9}" type="parTrans" cxnId="{C883F3E1-E00C-42FE-801F-73329BEA08D0}">
      <dgm:prSet/>
      <dgm:spPr/>
      <dgm:t>
        <a:bodyPr/>
        <a:lstStyle/>
        <a:p>
          <a:endParaRPr lang="zh-CN" altLang="en-US"/>
        </a:p>
      </dgm:t>
    </dgm:pt>
    <dgm:pt modelId="{C3C15F6B-D43E-48DD-9BFA-C311829A9593}" type="sibTrans" cxnId="{C883F3E1-E00C-42FE-801F-73329BEA08D0}">
      <dgm:prSet/>
      <dgm:spPr/>
      <dgm:t>
        <a:bodyPr/>
        <a:lstStyle/>
        <a:p>
          <a:endParaRPr lang="zh-CN" altLang="en-US"/>
        </a:p>
      </dgm:t>
    </dgm:pt>
    <dgm:pt modelId="{CAAA8648-E979-4FAD-BF9C-A3BDB501E0F8}">
      <dgm:prSet/>
      <dgm:spPr/>
      <dgm:t>
        <a:bodyPr/>
        <a:lstStyle/>
        <a:p>
          <a:r>
            <a:rPr lang="zh-CN"/>
            <a:t>通过与用户的交流，让用户回答一些问题来识别角色。可以参考以下问题。</a:t>
          </a:r>
        </a:p>
      </dgm:t>
    </dgm:pt>
    <dgm:pt modelId="{4D02F40B-357C-459B-951C-0826D69AF940}" type="parTrans" cxnId="{C3E4E56A-C60C-4EF0-AA3E-2AAF9478DFF6}">
      <dgm:prSet/>
      <dgm:spPr/>
      <dgm:t>
        <a:bodyPr/>
        <a:lstStyle/>
        <a:p>
          <a:endParaRPr lang="zh-CN" altLang="en-US"/>
        </a:p>
      </dgm:t>
    </dgm:pt>
    <dgm:pt modelId="{6F418E3C-349B-471B-877B-0D840E1BD23C}" type="sibTrans" cxnId="{C3E4E56A-C60C-4EF0-AA3E-2AAF9478DFF6}">
      <dgm:prSet/>
      <dgm:spPr/>
      <dgm:t>
        <a:bodyPr/>
        <a:lstStyle/>
        <a:p>
          <a:endParaRPr lang="zh-CN" altLang="en-US"/>
        </a:p>
      </dgm:t>
    </dgm:pt>
    <dgm:pt modelId="{DF67F99B-A27A-498E-A061-0630E542631E}">
      <dgm:prSet/>
      <dgm:spPr/>
      <dgm:t>
        <a:bodyPr/>
        <a:lstStyle/>
        <a:p>
          <a:r>
            <a:rPr lang="zh-CN"/>
            <a:t>（</a:t>
          </a:r>
          <a:r>
            <a:rPr lang="en-US"/>
            <a:t>1</a:t>
          </a:r>
          <a:r>
            <a:rPr lang="zh-CN"/>
            <a:t>）	谁将使用系统的主要功能？</a:t>
          </a:r>
        </a:p>
      </dgm:t>
    </dgm:pt>
    <dgm:pt modelId="{04F3379F-8197-43B0-BB5A-B5BAB89409D2}" type="parTrans" cxnId="{016A60B9-9486-411D-A3F3-4CA464F4DA7B}">
      <dgm:prSet/>
      <dgm:spPr/>
      <dgm:t>
        <a:bodyPr/>
        <a:lstStyle/>
        <a:p>
          <a:endParaRPr lang="zh-CN" altLang="en-US"/>
        </a:p>
      </dgm:t>
    </dgm:pt>
    <dgm:pt modelId="{8D4CF472-F61D-48C2-B0EA-01891B61DA19}" type="sibTrans" cxnId="{016A60B9-9486-411D-A3F3-4CA464F4DA7B}">
      <dgm:prSet/>
      <dgm:spPr/>
      <dgm:t>
        <a:bodyPr/>
        <a:lstStyle/>
        <a:p>
          <a:endParaRPr lang="zh-CN" altLang="en-US"/>
        </a:p>
      </dgm:t>
    </dgm:pt>
    <dgm:pt modelId="{F12BBD7E-BD7C-404C-A0DE-B088BA55542E}">
      <dgm:prSet/>
      <dgm:spPr/>
      <dgm:t>
        <a:bodyPr/>
        <a:lstStyle/>
        <a:p>
          <a:r>
            <a:rPr lang="zh-CN"/>
            <a:t>（</a:t>
          </a:r>
          <a:r>
            <a:rPr lang="en-US"/>
            <a:t>2</a:t>
          </a:r>
          <a:r>
            <a:rPr lang="zh-CN"/>
            <a:t>）	谁需要系统的支持以完成其日常工作任务？</a:t>
          </a:r>
        </a:p>
      </dgm:t>
    </dgm:pt>
    <dgm:pt modelId="{3E37066C-7454-48DD-B4EC-08163CEC9EC3}" type="parTrans" cxnId="{6E314B4D-2DAD-4E1F-A41E-B3CAED8410C4}">
      <dgm:prSet/>
      <dgm:spPr/>
      <dgm:t>
        <a:bodyPr/>
        <a:lstStyle/>
        <a:p>
          <a:endParaRPr lang="zh-CN" altLang="en-US"/>
        </a:p>
      </dgm:t>
    </dgm:pt>
    <dgm:pt modelId="{EFC09A46-B5C7-4889-81D0-5F8DCBBAA6D8}" type="sibTrans" cxnId="{6E314B4D-2DAD-4E1F-A41E-B3CAED8410C4}">
      <dgm:prSet/>
      <dgm:spPr/>
      <dgm:t>
        <a:bodyPr/>
        <a:lstStyle/>
        <a:p>
          <a:endParaRPr lang="zh-CN" altLang="en-US"/>
        </a:p>
      </dgm:t>
    </dgm:pt>
    <dgm:pt modelId="{FA4B2D6E-2D0E-4AE1-B987-DE878D6F7EC0}">
      <dgm:prSet/>
      <dgm:spPr/>
      <dgm:t>
        <a:bodyPr/>
        <a:lstStyle/>
        <a:p>
          <a:r>
            <a:rPr lang="zh-CN"/>
            <a:t>（</a:t>
          </a:r>
          <a:r>
            <a:rPr lang="en-US"/>
            <a:t>3</a:t>
          </a:r>
          <a:r>
            <a:rPr lang="zh-CN"/>
            <a:t>）	谁负责维护、管理并保持系统正常运行？</a:t>
          </a:r>
        </a:p>
      </dgm:t>
    </dgm:pt>
    <dgm:pt modelId="{6138E30B-AC87-4D98-A917-454B91B9DED2}" type="parTrans" cxnId="{70D89795-9ACD-46CE-8280-5253BD2FB454}">
      <dgm:prSet/>
      <dgm:spPr/>
      <dgm:t>
        <a:bodyPr/>
        <a:lstStyle/>
        <a:p>
          <a:endParaRPr lang="zh-CN" altLang="en-US"/>
        </a:p>
      </dgm:t>
    </dgm:pt>
    <dgm:pt modelId="{0CBBF61B-726A-4AC0-8D79-07E8D06DAB86}" type="sibTrans" cxnId="{70D89795-9ACD-46CE-8280-5253BD2FB454}">
      <dgm:prSet/>
      <dgm:spPr/>
      <dgm:t>
        <a:bodyPr/>
        <a:lstStyle/>
        <a:p>
          <a:endParaRPr lang="zh-CN" altLang="en-US"/>
        </a:p>
      </dgm:t>
    </dgm:pt>
    <dgm:pt modelId="{E5AB21F7-4A1E-46DA-A47C-077F2F675EF7}">
      <dgm:prSet/>
      <dgm:spPr/>
      <dgm:t>
        <a:bodyPr/>
        <a:lstStyle/>
        <a:p>
          <a:r>
            <a:rPr lang="zh-CN"/>
            <a:t>（</a:t>
          </a:r>
          <a:r>
            <a:rPr lang="en-US"/>
            <a:t>4</a:t>
          </a:r>
          <a:r>
            <a:rPr lang="zh-CN"/>
            <a:t>）	系统需要处理哪些硬设备？</a:t>
          </a:r>
        </a:p>
      </dgm:t>
    </dgm:pt>
    <dgm:pt modelId="{94909EC0-1A91-405D-90EE-425D0B21A80C}" type="parTrans" cxnId="{8E2E2FCE-409B-4AB1-9864-0B21DE8857D4}">
      <dgm:prSet/>
      <dgm:spPr/>
      <dgm:t>
        <a:bodyPr/>
        <a:lstStyle/>
        <a:p>
          <a:endParaRPr lang="zh-CN" altLang="en-US"/>
        </a:p>
      </dgm:t>
    </dgm:pt>
    <dgm:pt modelId="{95A468C9-C6D4-455B-AB4B-259EE1DA8689}" type="sibTrans" cxnId="{8E2E2FCE-409B-4AB1-9864-0B21DE8857D4}">
      <dgm:prSet/>
      <dgm:spPr/>
      <dgm:t>
        <a:bodyPr/>
        <a:lstStyle/>
        <a:p>
          <a:endParaRPr lang="zh-CN" altLang="en-US"/>
        </a:p>
      </dgm:t>
    </dgm:pt>
    <dgm:pt modelId="{AAE4A491-26DA-4BB5-94ED-74FC42065345}">
      <dgm:prSet/>
      <dgm:spPr/>
      <dgm:t>
        <a:bodyPr/>
        <a:lstStyle/>
        <a:p>
          <a:r>
            <a:rPr lang="zh-CN"/>
            <a:t>（</a:t>
          </a:r>
          <a:r>
            <a:rPr lang="en-US"/>
            <a:t>5</a:t>
          </a:r>
          <a:r>
            <a:rPr lang="zh-CN"/>
            <a:t>）	系统需要和哪些外部系统交互？</a:t>
          </a:r>
        </a:p>
      </dgm:t>
    </dgm:pt>
    <dgm:pt modelId="{D1768DAC-749F-48F3-9E98-7016ACF10D37}" type="parTrans" cxnId="{258EEF24-F987-41E1-91B7-55D723C84352}">
      <dgm:prSet/>
      <dgm:spPr/>
      <dgm:t>
        <a:bodyPr/>
        <a:lstStyle/>
        <a:p>
          <a:endParaRPr lang="zh-CN" altLang="en-US"/>
        </a:p>
      </dgm:t>
    </dgm:pt>
    <dgm:pt modelId="{EB428B88-5FFA-49E3-978B-0EA24BA32358}" type="sibTrans" cxnId="{258EEF24-F987-41E1-91B7-55D723C84352}">
      <dgm:prSet/>
      <dgm:spPr/>
      <dgm:t>
        <a:bodyPr/>
        <a:lstStyle/>
        <a:p>
          <a:endParaRPr lang="zh-CN" altLang="en-US"/>
        </a:p>
      </dgm:t>
    </dgm:pt>
    <dgm:pt modelId="{27064F1A-5A93-4993-82BC-9F422091EC1D}">
      <dgm:prSet/>
      <dgm:spPr/>
      <dgm:t>
        <a:bodyPr/>
        <a:lstStyle/>
        <a:p>
          <a:r>
            <a:rPr lang="zh-CN"/>
            <a:t>（</a:t>
          </a:r>
          <a:r>
            <a:rPr lang="en-US"/>
            <a:t>6</a:t>
          </a:r>
          <a:r>
            <a:rPr lang="zh-CN"/>
            <a:t>）	系统运行产生的结果谁比较感兴趣？</a:t>
          </a:r>
        </a:p>
      </dgm:t>
    </dgm:pt>
    <dgm:pt modelId="{5F83D27A-1166-44F3-93A5-CA3B9ECF7134}" type="parTrans" cxnId="{9BF2BF97-53DC-499C-A6EA-603F9FD2B6DB}">
      <dgm:prSet/>
      <dgm:spPr/>
      <dgm:t>
        <a:bodyPr/>
        <a:lstStyle/>
        <a:p>
          <a:endParaRPr lang="zh-CN" altLang="en-US"/>
        </a:p>
      </dgm:t>
    </dgm:pt>
    <dgm:pt modelId="{8332D59C-1588-45B1-A4C9-3520B17F5E3B}" type="sibTrans" cxnId="{9BF2BF97-53DC-499C-A6EA-603F9FD2B6DB}">
      <dgm:prSet/>
      <dgm:spPr/>
      <dgm:t>
        <a:bodyPr/>
        <a:lstStyle/>
        <a:p>
          <a:endParaRPr lang="zh-CN" altLang="en-US"/>
        </a:p>
      </dgm:t>
    </dgm:pt>
    <dgm:pt modelId="{9156AB17-885F-41B5-BE56-C631DE490104}">
      <dgm:prSet/>
      <dgm:spPr/>
      <dgm:t>
        <a:bodyPr/>
        <a:lstStyle/>
        <a:p>
          <a:r>
            <a:rPr lang="zh-CN"/>
            <a:t>这几个问题的答案往往包括所有与系统相关的用户。进一步分析这些用户，以及他们在系统中承担的作用就可以得到角色。</a:t>
          </a:r>
        </a:p>
      </dgm:t>
    </dgm:pt>
    <dgm:pt modelId="{B85AC726-84BB-4D2E-9E38-A9B2699AEC4E}" type="parTrans" cxnId="{120A40B8-6134-4BC9-B647-1107E41D6CF4}">
      <dgm:prSet/>
      <dgm:spPr/>
      <dgm:t>
        <a:bodyPr/>
        <a:lstStyle/>
        <a:p>
          <a:endParaRPr lang="zh-CN" altLang="en-US"/>
        </a:p>
      </dgm:t>
    </dgm:pt>
    <dgm:pt modelId="{C6534360-25D4-4D59-922C-3836F7D213A6}" type="sibTrans" cxnId="{120A40B8-6134-4BC9-B647-1107E41D6CF4}">
      <dgm:prSet/>
      <dgm:spPr/>
      <dgm:t>
        <a:bodyPr/>
        <a:lstStyle/>
        <a:p>
          <a:endParaRPr lang="zh-CN" altLang="en-US"/>
        </a:p>
      </dgm:t>
    </dgm:pt>
    <dgm:pt modelId="{2B5C3F40-A959-42BC-A6C3-FCAB16669EB7}" type="pres">
      <dgm:prSet presAssocID="{93C2FA7B-5D7A-418C-813C-B3A58B9FF793}" presName="linear" presStyleCnt="0">
        <dgm:presLayoutVars>
          <dgm:animLvl val="lvl"/>
          <dgm:resizeHandles val="exact"/>
        </dgm:presLayoutVars>
      </dgm:prSet>
      <dgm:spPr/>
    </dgm:pt>
    <dgm:pt modelId="{195D375F-4059-4507-92BB-E635DE72531C}" type="pres">
      <dgm:prSet presAssocID="{689A4B85-FB54-4FD4-9B52-A698B2B95B2E}" presName="parentText" presStyleLbl="node1" presStyleIdx="0" presStyleCnt="1">
        <dgm:presLayoutVars>
          <dgm:chMax val="0"/>
          <dgm:bulletEnabled val="1"/>
        </dgm:presLayoutVars>
      </dgm:prSet>
      <dgm:spPr/>
    </dgm:pt>
    <dgm:pt modelId="{A584E751-964D-48A0-9F90-2F90F34FEFC9}" type="pres">
      <dgm:prSet presAssocID="{689A4B85-FB54-4FD4-9B52-A698B2B95B2E}" presName="childText" presStyleLbl="revTx" presStyleIdx="0" presStyleCnt="1">
        <dgm:presLayoutVars>
          <dgm:bulletEnabled val="1"/>
        </dgm:presLayoutVars>
      </dgm:prSet>
      <dgm:spPr/>
    </dgm:pt>
  </dgm:ptLst>
  <dgm:cxnLst>
    <dgm:cxn modelId="{DE5C5B01-6A13-481A-AFA3-66A8B733E6BB}" type="presOf" srcId="{CAAA8648-E979-4FAD-BF9C-A3BDB501E0F8}" destId="{A584E751-964D-48A0-9F90-2F90F34FEFC9}" srcOrd="0" destOrd="1" presId="urn:microsoft.com/office/officeart/2005/8/layout/vList2"/>
    <dgm:cxn modelId="{F942EA10-C1F5-4CDD-9C1A-EF47DD6CE7B8}" type="presOf" srcId="{DF67F99B-A27A-498E-A061-0630E542631E}" destId="{A584E751-964D-48A0-9F90-2F90F34FEFC9}" srcOrd="0" destOrd="2" presId="urn:microsoft.com/office/officeart/2005/8/layout/vList2"/>
    <dgm:cxn modelId="{AF7F6114-9268-4EB4-B2B8-5736AB2E9DC6}" type="presOf" srcId="{689A4B85-FB54-4FD4-9B52-A698B2B95B2E}" destId="{195D375F-4059-4507-92BB-E635DE72531C}" srcOrd="0" destOrd="0" presId="urn:microsoft.com/office/officeart/2005/8/layout/vList2"/>
    <dgm:cxn modelId="{6F694923-11CA-4850-89AF-B5DB1F4C43DC}" type="presOf" srcId="{9156AB17-885F-41B5-BE56-C631DE490104}" destId="{A584E751-964D-48A0-9F90-2F90F34FEFC9}" srcOrd="0" destOrd="8" presId="urn:microsoft.com/office/officeart/2005/8/layout/vList2"/>
    <dgm:cxn modelId="{CD05C924-F156-48BC-925C-5DD20D0506F7}" type="presOf" srcId="{E5AB21F7-4A1E-46DA-A47C-077F2F675EF7}" destId="{A584E751-964D-48A0-9F90-2F90F34FEFC9}" srcOrd="0" destOrd="5" presId="urn:microsoft.com/office/officeart/2005/8/layout/vList2"/>
    <dgm:cxn modelId="{258EEF24-F987-41E1-91B7-55D723C84352}" srcId="{CAAA8648-E979-4FAD-BF9C-A3BDB501E0F8}" destId="{AAE4A491-26DA-4BB5-94ED-74FC42065345}" srcOrd="4" destOrd="0" parTransId="{D1768DAC-749F-48F3-9E98-7016ACF10D37}" sibTransId="{EB428B88-5FFA-49E3-978B-0EA24BA32358}"/>
    <dgm:cxn modelId="{6478FD3F-D344-43D7-A79E-FFEFE6DB91E8}" type="presOf" srcId="{27064F1A-5A93-4993-82BC-9F422091EC1D}" destId="{A584E751-964D-48A0-9F90-2F90F34FEFC9}" srcOrd="0" destOrd="7" presId="urn:microsoft.com/office/officeart/2005/8/layout/vList2"/>
    <dgm:cxn modelId="{E3A79464-C257-4A19-BB40-3F24FE525529}" type="presOf" srcId="{E19C82AC-2A9D-4CBE-B85E-793EDFC2FBDB}" destId="{A584E751-964D-48A0-9F90-2F90F34FEFC9}" srcOrd="0" destOrd="0" presId="urn:microsoft.com/office/officeart/2005/8/layout/vList2"/>
    <dgm:cxn modelId="{030D434A-B113-478D-A29A-A686D8259BDD}" srcId="{93C2FA7B-5D7A-418C-813C-B3A58B9FF793}" destId="{689A4B85-FB54-4FD4-9B52-A698B2B95B2E}" srcOrd="0" destOrd="0" parTransId="{47D66678-017A-4C29-B68E-2F8F9B44B742}" sibTransId="{D86BFD35-24F1-4B93-9DD4-86F1DC70BEE5}"/>
    <dgm:cxn modelId="{C3E4E56A-C60C-4EF0-AA3E-2AAF9478DFF6}" srcId="{689A4B85-FB54-4FD4-9B52-A698B2B95B2E}" destId="{CAAA8648-E979-4FAD-BF9C-A3BDB501E0F8}" srcOrd="1" destOrd="0" parTransId="{4D02F40B-357C-459B-951C-0826D69AF940}" sibTransId="{6F418E3C-349B-471B-877B-0D840E1BD23C}"/>
    <dgm:cxn modelId="{6E314B4D-2DAD-4E1F-A41E-B3CAED8410C4}" srcId="{CAAA8648-E979-4FAD-BF9C-A3BDB501E0F8}" destId="{F12BBD7E-BD7C-404C-A0DE-B088BA55542E}" srcOrd="1" destOrd="0" parTransId="{3E37066C-7454-48DD-B4EC-08163CEC9EC3}" sibTransId="{EFC09A46-B5C7-4889-81D0-5F8DCBBAA6D8}"/>
    <dgm:cxn modelId="{589ADD56-57AB-4983-8E00-CA81FE771DDF}" type="presOf" srcId="{93C2FA7B-5D7A-418C-813C-B3A58B9FF793}" destId="{2B5C3F40-A959-42BC-A6C3-FCAB16669EB7}" srcOrd="0" destOrd="0" presId="urn:microsoft.com/office/officeart/2005/8/layout/vList2"/>
    <dgm:cxn modelId="{D7D4DD78-656F-48E8-AF85-1BE956EED742}" type="presOf" srcId="{FA4B2D6E-2D0E-4AE1-B987-DE878D6F7EC0}" destId="{A584E751-964D-48A0-9F90-2F90F34FEFC9}" srcOrd="0" destOrd="4" presId="urn:microsoft.com/office/officeart/2005/8/layout/vList2"/>
    <dgm:cxn modelId="{70D89795-9ACD-46CE-8280-5253BD2FB454}" srcId="{CAAA8648-E979-4FAD-BF9C-A3BDB501E0F8}" destId="{FA4B2D6E-2D0E-4AE1-B987-DE878D6F7EC0}" srcOrd="2" destOrd="0" parTransId="{6138E30B-AC87-4D98-A917-454B91B9DED2}" sibTransId="{0CBBF61B-726A-4AC0-8D79-07E8D06DAB86}"/>
    <dgm:cxn modelId="{9BF2BF97-53DC-499C-A6EA-603F9FD2B6DB}" srcId="{CAAA8648-E979-4FAD-BF9C-A3BDB501E0F8}" destId="{27064F1A-5A93-4993-82BC-9F422091EC1D}" srcOrd="5" destOrd="0" parTransId="{5F83D27A-1166-44F3-93A5-CA3B9ECF7134}" sibTransId="{8332D59C-1588-45B1-A4C9-3520B17F5E3B}"/>
    <dgm:cxn modelId="{120A40B8-6134-4BC9-B647-1107E41D6CF4}" srcId="{689A4B85-FB54-4FD4-9B52-A698B2B95B2E}" destId="{9156AB17-885F-41B5-BE56-C631DE490104}" srcOrd="2" destOrd="0" parTransId="{B85AC726-84BB-4D2E-9E38-A9B2699AEC4E}" sibTransId="{C6534360-25D4-4D59-922C-3836F7D213A6}"/>
    <dgm:cxn modelId="{016A60B9-9486-411D-A3F3-4CA464F4DA7B}" srcId="{CAAA8648-E979-4FAD-BF9C-A3BDB501E0F8}" destId="{DF67F99B-A27A-498E-A061-0630E542631E}" srcOrd="0" destOrd="0" parTransId="{04F3379F-8197-43B0-BB5A-B5BAB89409D2}" sibTransId="{8D4CF472-F61D-48C2-B0EA-01891B61DA19}"/>
    <dgm:cxn modelId="{8E2E2FCE-409B-4AB1-9864-0B21DE8857D4}" srcId="{CAAA8648-E979-4FAD-BF9C-A3BDB501E0F8}" destId="{E5AB21F7-4A1E-46DA-A47C-077F2F675EF7}" srcOrd="3" destOrd="0" parTransId="{94909EC0-1A91-405D-90EE-425D0B21A80C}" sibTransId="{95A468C9-C6D4-455B-AB4B-259EE1DA8689}"/>
    <dgm:cxn modelId="{4B0F5BD2-4F74-429F-A467-5873403F8A73}" type="presOf" srcId="{AAE4A491-26DA-4BB5-94ED-74FC42065345}" destId="{A584E751-964D-48A0-9F90-2F90F34FEFC9}" srcOrd="0" destOrd="6" presId="urn:microsoft.com/office/officeart/2005/8/layout/vList2"/>
    <dgm:cxn modelId="{C883F3E1-E00C-42FE-801F-73329BEA08D0}" srcId="{689A4B85-FB54-4FD4-9B52-A698B2B95B2E}" destId="{E19C82AC-2A9D-4CBE-B85E-793EDFC2FBDB}" srcOrd="0" destOrd="0" parTransId="{1A806086-6C65-4932-B6CF-35611AF670E9}" sibTransId="{C3C15F6B-D43E-48DD-9BFA-C311829A9593}"/>
    <dgm:cxn modelId="{F20345E2-0BD1-4F03-982F-F72D80AFAE5D}" type="presOf" srcId="{F12BBD7E-BD7C-404C-A0DE-B088BA55542E}" destId="{A584E751-964D-48A0-9F90-2F90F34FEFC9}" srcOrd="0" destOrd="3" presId="urn:microsoft.com/office/officeart/2005/8/layout/vList2"/>
    <dgm:cxn modelId="{D3FF0BF1-063D-4BD2-A421-715B150EBC3E}" type="presParOf" srcId="{2B5C3F40-A959-42BC-A6C3-FCAB16669EB7}" destId="{195D375F-4059-4507-92BB-E635DE72531C}" srcOrd="0" destOrd="0" presId="urn:microsoft.com/office/officeart/2005/8/layout/vList2"/>
    <dgm:cxn modelId="{25DB25A9-4FA9-4B7E-B126-1A7DA8841D9A}" type="presParOf" srcId="{2B5C3F40-A959-42BC-A6C3-FCAB16669EB7}" destId="{A584E751-964D-48A0-9F90-2F90F34FEFC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353ED-440B-4B8B-B691-470218EE9A18}"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zh-CN" altLang="en-US"/>
        </a:p>
      </dgm:t>
    </dgm:pt>
    <dgm:pt modelId="{DC2C9CAC-BAD0-48D7-BEE9-694404EF5368}">
      <dgm:prSet/>
      <dgm:spPr>
        <a:solidFill>
          <a:schemeClr val="bg1">
            <a:lumMod val="65000"/>
          </a:schemeClr>
        </a:solidFill>
      </dgm:spPr>
      <dgm:t>
        <a:bodyPr/>
        <a:lstStyle/>
        <a:p>
          <a:r>
            <a:rPr lang="en-US" b="1" dirty="0"/>
            <a:t>2</a:t>
          </a:r>
          <a:r>
            <a:rPr lang="zh-CN" b="1" dirty="0"/>
            <a:t>）如何从系统中识别用例</a:t>
          </a:r>
          <a:endParaRPr lang="zh-CN" dirty="0"/>
        </a:p>
      </dgm:t>
    </dgm:pt>
    <dgm:pt modelId="{3FB0EF2C-E87B-48B2-AAF4-CAB584739D52}" type="parTrans" cxnId="{693BCED8-D9E2-41BC-B9C5-2FC5A6A4BC41}">
      <dgm:prSet/>
      <dgm:spPr/>
      <dgm:t>
        <a:bodyPr/>
        <a:lstStyle/>
        <a:p>
          <a:endParaRPr lang="zh-CN" altLang="en-US"/>
        </a:p>
      </dgm:t>
    </dgm:pt>
    <dgm:pt modelId="{8275EE05-D22E-4B5B-890D-4BB70FE5E612}" type="sibTrans" cxnId="{693BCED8-D9E2-41BC-B9C5-2FC5A6A4BC41}">
      <dgm:prSet/>
      <dgm:spPr/>
      <dgm:t>
        <a:bodyPr/>
        <a:lstStyle/>
        <a:p>
          <a:endParaRPr lang="zh-CN" altLang="en-US"/>
        </a:p>
      </dgm:t>
    </dgm:pt>
    <dgm:pt modelId="{D2944B32-9D02-4600-9FCA-3D6A9954CA99}">
      <dgm:prSet/>
      <dgm:spPr>
        <a:solidFill>
          <a:schemeClr val="bg1">
            <a:lumMod val="65000"/>
          </a:schemeClr>
        </a:solidFill>
      </dgm:spPr>
      <dgm:t>
        <a:bodyPr/>
        <a:lstStyle/>
        <a:p>
          <a:r>
            <a:rPr lang="zh-CN"/>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dgm:t>
    </dgm:pt>
    <dgm:pt modelId="{81808B37-5E09-4F9D-941E-6F6A7CF4B931}" type="parTrans" cxnId="{36480CE0-D179-467E-B824-CECD0D3911A1}">
      <dgm:prSet/>
      <dgm:spPr/>
      <dgm:t>
        <a:bodyPr/>
        <a:lstStyle/>
        <a:p>
          <a:endParaRPr lang="zh-CN" altLang="en-US"/>
        </a:p>
      </dgm:t>
    </dgm:pt>
    <dgm:pt modelId="{15DE1F16-F941-4E0E-86A4-984D858DD24D}" type="sibTrans" cxnId="{36480CE0-D179-467E-B824-CECD0D3911A1}">
      <dgm:prSet/>
      <dgm:spPr/>
      <dgm:t>
        <a:bodyPr/>
        <a:lstStyle/>
        <a:p>
          <a:endParaRPr lang="zh-CN" altLang="en-US"/>
        </a:p>
      </dgm:t>
    </dgm:pt>
    <dgm:pt modelId="{BFE2C398-C632-495B-A81D-65A20BE3DBDD}">
      <dgm:prSet/>
      <dgm:spPr>
        <a:solidFill>
          <a:schemeClr val="bg1">
            <a:lumMod val="65000"/>
          </a:schemeClr>
        </a:solidFill>
      </dgm:spPr>
      <dgm:t>
        <a:bodyPr/>
        <a:lstStyle/>
        <a:p>
          <a:r>
            <a:rPr lang="zh-CN"/>
            <a:t>（</a:t>
          </a:r>
          <a:r>
            <a:rPr lang="en-US"/>
            <a:t>1</a:t>
          </a:r>
          <a:r>
            <a:rPr lang="zh-CN"/>
            <a:t>）	每个角色执行的操作有什么？</a:t>
          </a:r>
        </a:p>
      </dgm:t>
    </dgm:pt>
    <dgm:pt modelId="{51183E9F-331D-44DD-97AD-D3ADC043B85B}" type="parTrans" cxnId="{0BC0A26D-804F-445F-9381-5CD8D4756E4A}">
      <dgm:prSet/>
      <dgm:spPr/>
      <dgm:t>
        <a:bodyPr/>
        <a:lstStyle/>
        <a:p>
          <a:endParaRPr lang="zh-CN" altLang="en-US"/>
        </a:p>
      </dgm:t>
    </dgm:pt>
    <dgm:pt modelId="{9383C9D1-B6B0-47D9-A1AA-E3908BD9EE94}" type="sibTrans" cxnId="{0BC0A26D-804F-445F-9381-5CD8D4756E4A}">
      <dgm:prSet/>
      <dgm:spPr/>
      <dgm:t>
        <a:bodyPr/>
        <a:lstStyle/>
        <a:p>
          <a:endParaRPr lang="zh-CN" altLang="en-US"/>
        </a:p>
      </dgm:t>
    </dgm:pt>
    <dgm:pt modelId="{4DA9352D-1C14-4670-B4C1-7FD31111D04D}">
      <dgm:prSet/>
      <dgm:spPr>
        <a:solidFill>
          <a:schemeClr val="bg1">
            <a:lumMod val="65000"/>
          </a:schemeClr>
        </a:solidFill>
      </dgm:spPr>
      <dgm:t>
        <a:bodyPr/>
        <a:lstStyle/>
        <a:p>
          <a:r>
            <a:rPr lang="zh-CN"/>
            <a:t>（</a:t>
          </a:r>
          <a:r>
            <a:rPr lang="en-US"/>
            <a:t>2</a:t>
          </a:r>
          <a:r>
            <a:rPr lang="zh-CN"/>
            <a:t>）	什么角色将要创建、存储、改变、删除或读取系统中的信息吗？</a:t>
          </a:r>
        </a:p>
      </dgm:t>
    </dgm:pt>
    <dgm:pt modelId="{A747703A-A039-43B7-A428-EAFC2F388AD0}" type="parTrans" cxnId="{88989307-C5B1-4533-87C9-528293BB23D7}">
      <dgm:prSet/>
      <dgm:spPr/>
      <dgm:t>
        <a:bodyPr/>
        <a:lstStyle/>
        <a:p>
          <a:endParaRPr lang="zh-CN" altLang="en-US"/>
        </a:p>
      </dgm:t>
    </dgm:pt>
    <dgm:pt modelId="{CDDA277F-8E7E-4E1C-95BD-D6E581F2C5B2}" type="sibTrans" cxnId="{88989307-C5B1-4533-87C9-528293BB23D7}">
      <dgm:prSet/>
      <dgm:spPr/>
      <dgm:t>
        <a:bodyPr/>
        <a:lstStyle/>
        <a:p>
          <a:endParaRPr lang="zh-CN" altLang="en-US"/>
        </a:p>
      </dgm:t>
    </dgm:pt>
    <dgm:pt modelId="{CF386553-D365-43B8-B93A-B8002D9D9076}">
      <dgm:prSet/>
      <dgm:spPr>
        <a:solidFill>
          <a:schemeClr val="bg1">
            <a:lumMod val="65000"/>
          </a:schemeClr>
        </a:solidFill>
      </dgm:spPr>
      <dgm:t>
        <a:bodyPr/>
        <a:lstStyle/>
        <a:p>
          <a:r>
            <a:rPr lang="zh-CN"/>
            <a:t>（</a:t>
          </a:r>
          <a:r>
            <a:rPr lang="en-US"/>
            <a:t>3</a:t>
          </a:r>
          <a:r>
            <a:rPr lang="zh-CN"/>
            <a:t>）	什么用例会创建、存储、改变、删除或读取这个信息？</a:t>
          </a:r>
        </a:p>
      </dgm:t>
    </dgm:pt>
    <dgm:pt modelId="{2E9DD144-1810-41A3-AF7C-4A6DAE5F6F60}" type="parTrans" cxnId="{82FE1675-E3EC-4A2F-9593-64F909FF1D96}">
      <dgm:prSet/>
      <dgm:spPr/>
      <dgm:t>
        <a:bodyPr/>
        <a:lstStyle/>
        <a:p>
          <a:endParaRPr lang="zh-CN" altLang="en-US"/>
        </a:p>
      </dgm:t>
    </dgm:pt>
    <dgm:pt modelId="{4590B6D3-384E-4DC6-9663-A85276046DC7}" type="sibTrans" cxnId="{82FE1675-E3EC-4A2F-9593-64F909FF1D96}">
      <dgm:prSet/>
      <dgm:spPr/>
      <dgm:t>
        <a:bodyPr/>
        <a:lstStyle/>
        <a:p>
          <a:endParaRPr lang="zh-CN" altLang="en-US"/>
        </a:p>
      </dgm:t>
    </dgm:pt>
    <dgm:pt modelId="{CB28416C-4A9D-4021-BFF8-30E6A7577E44}">
      <dgm:prSet/>
      <dgm:spPr>
        <a:solidFill>
          <a:schemeClr val="bg1">
            <a:lumMod val="65000"/>
          </a:schemeClr>
        </a:solidFill>
      </dgm:spPr>
      <dgm:t>
        <a:bodyPr/>
        <a:lstStyle/>
        <a:p>
          <a:r>
            <a:rPr lang="zh-CN"/>
            <a:t>（</a:t>
          </a:r>
          <a:r>
            <a:rPr lang="en-US"/>
            <a:t>4</a:t>
          </a:r>
          <a:r>
            <a:rPr lang="zh-CN"/>
            <a:t>）	角色需要通知系统外部的突然变化吗？</a:t>
          </a:r>
        </a:p>
      </dgm:t>
    </dgm:pt>
    <dgm:pt modelId="{C788B760-2B18-445C-97A6-E363CDDA7ECB}" type="parTrans" cxnId="{3E545983-CDBF-4217-A260-EB690DB6452A}">
      <dgm:prSet/>
      <dgm:spPr/>
      <dgm:t>
        <a:bodyPr/>
        <a:lstStyle/>
        <a:p>
          <a:endParaRPr lang="zh-CN" altLang="en-US"/>
        </a:p>
      </dgm:t>
    </dgm:pt>
    <dgm:pt modelId="{219D8E04-313F-4E5B-95EF-3EAF077E0B40}" type="sibTrans" cxnId="{3E545983-CDBF-4217-A260-EB690DB6452A}">
      <dgm:prSet/>
      <dgm:spPr/>
      <dgm:t>
        <a:bodyPr/>
        <a:lstStyle/>
        <a:p>
          <a:endParaRPr lang="zh-CN" altLang="en-US"/>
        </a:p>
      </dgm:t>
    </dgm:pt>
    <dgm:pt modelId="{D77509D5-E953-4A48-8260-814C7310E034}">
      <dgm:prSet/>
      <dgm:spPr>
        <a:solidFill>
          <a:schemeClr val="bg1">
            <a:lumMod val="65000"/>
          </a:schemeClr>
        </a:solidFill>
      </dgm:spPr>
      <dgm:t>
        <a:bodyPr/>
        <a:lstStyle/>
        <a:p>
          <a:r>
            <a:rPr lang="zh-CN"/>
            <a:t>（</a:t>
          </a:r>
          <a:r>
            <a:rPr lang="en-US"/>
            <a:t>5</a:t>
          </a:r>
          <a:r>
            <a:rPr lang="zh-CN"/>
            <a:t>）	系统需要通知角色正在发生的事情吗？</a:t>
          </a:r>
        </a:p>
      </dgm:t>
    </dgm:pt>
    <dgm:pt modelId="{3C98F044-0497-42D3-88FB-DC51D5945DBA}" type="parTrans" cxnId="{AEF0301A-82CA-4D9D-B2B2-8BC9AB03F9B7}">
      <dgm:prSet/>
      <dgm:spPr/>
      <dgm:t>
        <a:bodyPr/>
        <a:lstStyle/>
        <a:p>
          <a:endParaRPr lang="zh-CN" altLang="en-US"/>
        </a:p>
      </dgm:t>
    </dgm:pt>
    <dgm:pt modelId="{0CFA6B76-FFE1-4262-81A9-C1EA7C7C0866}" type="sibTrans" cxnId="{AEF0301A-82CA-4D9D-B2B2-8BC9AB03F9B7}">
      <dgm:prSet/>
      <dgm:spPr/>
      <dgm:t>
        <a:bodyPr/>
        <a:lstStyle/>
        <a:p>
          <a:endParaRPr lang="zh-CN" altLang="en-US"/>
        </a:p>
      </dgm:t>
    </dgm:pt>
    <dgm:pt modelId="{3C729333-86C1-47DD-9F01-839308D95C70}">
      <dgm:prSet/>
      <dgm:spPr>
        <a:solidFill>
          <a:schemeClr val="bg1">
            <a:lumMod val="65000"/>
          </a:schemeClr>
        </a:solidFill>
      </dgm:spPr>
      <dgm:t>
        <a:bodyPr/>
        <a:lstStyle/>
        <a:p>
          <a:r>
            <a:rPr lang="zh-CN"/>
            <a:t>（</a:t>
          </a:r>
          <a:r>
            <a:rPr lang="en-US"/>
            <a:t>6</a:t>
          </a:r>
          <a:r>
            <a:rPr lang="zh-CN"/>
            <a:t>）	什么用例将支持和维护系统？</a:t>
          </a:r>
        </a:p>
      </dgm:t>
    </dgm:pt>
    <dgm:pt modelId="{7D9B4A0B-AE6D-4AFC-8D92-9CC927B74B01}" type="parTrans" cxnId="{3743729D-E0CA-4659-A7F5-9148BF7BAB4E}">
      <dgm:prSet/>
      <dgm:spPr/>
      <dgm:t>
        <a:bodyPr/>
        <a:lstStyle/>
        <a:p>
          <a:endParaRPr lang="zh-CN" altLang="en-US"/>
        </a:p>
      </dgm:t>
    </dgm:pt>
    <dgm:pt modelId="{C29212C1-2224-4309-BF54-3B4A5F04D9C8}" type="sibTrans" cxnId="{3743729D-E0CA-4659-A7F5-9148BF7BAB4E}">
      <dgm:prSet/>
      <dgm:spPr/>
      <dgm:t>
        <a:bodyPr/>
        <a:lstStyle/>
        <a:p>
          <a:endParaRPr lang="zh-CN" altLang="en-US"/>
        </a:p>
      </dgm:t>
    </dgm:pt>
    <dgm:pt modelId="{E8454CF6-20E1-44E3-8BA4-0E655622569A}" type="pres">
      <dgm:prSet presAssocID="{FAE353ED-440B-4B8B-B691-470218EE9A18}" presName="Name0" presStyleCnt="0">
        <dgm:presLayoutVars>
          <dgm:dir/>
          <dgm:resizeHandles val="exact"/>
        </dgm:presLayoutVars>
      </dgm:prSet>
      <dgm:spPr/>
    </dgm:pt>
    <dgm:pt modelId="{A9015C84-8987-44C1-A08E-0695FB2EAA2D}" type="pres">
      <dgm:prSet presAssocID="{DC2C9CAC-BAD0-48D7-BEE9-694404EF5368}" presName="node" presStyleLbl="node1" presStyleIdx="0" presStyleCnt="1">
        <dgm:presLayoutVars>
          <dgm:bulletEnabled val="1"/>
        </dgm:presLayoutVars>
      </dgm:prSet>
      <dgm:spPr/>
    </dgm:pt>
  </dgm:ptLst>
  <dgm:cxnLst>
    <dgm:cxn modelId="{88989307-C5B1-4533-87C9-528293BB23D7}" srcId="{D2944B32-9D02-4600-9FCA-3D6A9954CA99}" destId="{4DA9352D-1C14-4670-B4C1-7FD31111D04D}" srcOrd="1" destOrd="0" parTransId="{A747703A-A039-43B7-A428-EAFC2F388AD0}" sibTransId="{CDDA277F-8E7E-4E1C-95BD-D6E581F2C5B2}"/>
    <dgm:cxn modelId="{AEF0301A-82CA-4D9D-B2B2-8BC9AB03F9B7}" srcId="{D2944B32-9D02-4600-9FCA-3D6A9954CA99}" destId="{D77509D5-E953-4A48-8260-814C7310E034}" srcOrd="4" destOrd="0" parTransId="{3C98F044-0497-42D3-88FB-DC51D5945DBA}" sibTransId="{0CFA6B76-FFE1-4262-81A9-C1EA7C7C0866}"/>
    <dgm:cxn modelId="{E31C5028-B30D-476A-B6DD-4407F7B8BBD2}" type="presOf" srcId="{3C729333-86C1-47DD-9F01-839308D95C70}" destId="{A9015C84-8987-44C1-A08E-0695FB2EAA2D}" srcOrd="0" destOrd="7" presId="urn:microsoft.com/office/officeart/2005/8/layout/process1"/>
    <dgm:cxn modelId="{C5BFF362-5421-43DE-A0B8-B421C4200B22}" type="presOf" srcId="{BFE2C398-C632-495B-A81D-65A20BE3DBDD}" destId="{A9015C84-8987-44C1-A08E-0695FB2EAA2D}" srcOrd="0" destOrd="2" presId="urn:microsoft.com/office/officeart/2005/8/layout/process1"/>
    <dgm:cxn modelId="{0BC0A26D-804F-445F-9381-5CD8D4756E4A}" srcId="{D2944B32-9D02-4600-9FCA-3D6A9954CA99}" destId="{BFE2C398-C632-495B-A81D-65A20BE3DBDD}" srcOrd="0" destOrd="0" parTransId="{51183E9F-331D-44DD-97AD-D3ADC043B85B}" sibTransId="{9383C9D1-B6B0-47D9-A1AA-E3908BD9EE94}"/>
    <dgm:cxn modelId="{5EA7944E-EF57-46B9-952A-FD22BB00CFDA}" type="presOf" srcId="{DC2C9CAC-BAD0-48D7-BEE9-694404EF5368}" destId="{A9015C84-8987-44C1-A08E-0695FB2EAA2D}" srcOrd="0" destOrd="0" presId="urn:microsoft.com/office/officeart/2005/8/layout/process1"/>
    <dgm:cxn modelId="{82FE1675-E3EC-4A2F-9593-64F909FF1D96}" srcId="{D2944B32-9D02-4600-9FCA-3D6A9954CA99}" destId="{CF386553-D365-43B8-B93A-B8002D9D9076}" srcOrd="2" destOrd="0" parTransId="{2E9DD144-1810-41A3-AF7C-4A6DAE5F6F60}" sibTransId="{4590B6D3-384E-4DC6-9663-A85276046DC7}"/>
    <dgm:cxn modelId="{FD9B4D80-7F81-481C-9B0B-28E05335069F}" type="presOf" srcId="{D2944B32-9D02-4600-9FCA-3D6A9954CA99}" destId="{A9015C84-8987-44C1-A08E-0695FB2EAA2D}" srcOrd="0" destOrd="1" presId="urn:microsoft.com/office/officeart/2005/8/layout/process1"/>
    <dgm:cxn modelId="{3E545983-CDBF-4217-A260-EB690DB6452A}" srcId="{D2944B32-9D02-4600-9FCA-3D6A9954CA99}" destId="{CB28416C-4A9D-4021-BFF8-30E6A7577E44}" srcOrd="3" destOrd="0" parTransId="{C788B760-2B18-445C-97A6-E363CDDA7ECB}" sibTransId="{219D8E04-313F-4E5B-95EF-3EAF077E0B40}"/>
    <dgm:cxn modelId="{3743729D-E0CA-4659-A7F5-9148BF7BAB4E}" srcId="{D2944B32-9D02-4600-9FCA-3D6A9954CA99}" destId="{3C729333-86C1-47DD-9F01-839308D95C70}" srcOrd="5" destOrd="0" parTransId="{7D9B4A0B-AE6D-4AFC-8D92-9CC927B74B01}" sibTransId="{C29212C1-2224-4309-BF54-3B4A5F04D9C8}"/>
    <dgm:cxn modelId="{E26BCCA6-4A5A-47C2-A0D1-443471A9E495}" type="presOf" srcId="{4DA9352D-1C14-4670-B4C1-7FD31111D04D}" destId="{A9015C84-8987-44C1-A08E-0695FB2EAA2D}" srcOrd="0" destOrd="3" presId="urn:microsoft.com/office/officeart/2005/8/layout/process1"/>
    <dgm:cxn modelId="{F1852EAB-9F92-4D1B-B0C2-ADD4AEBED2C2}" type="presOf" srcId="{D77509D5-E953-4A48-8260-814C7310E034}" destId="{A9015C84-8987-44C1-A08E-0695FB2EAA2D}" srcOrd="0" destOrd="6" presId="urn:microsoft.com/office/officeart/2005/8/layout/process1"/>
    <dgm:cxn modelId="{011C64CA-9632-4907-9951-FB63BDE44F15}" type="presOf" srcId="{CB28416C-4A9D-4021-BFF8-30E6A7577E44}" destId="{A9015C84-8987-44C1-A08E-0695FB2EAA2D}" srcOrd="0" destOrd="5" presId="urn:microsoft.com/office/officeart/2005/8/layout/process1"/>
    <dgm:cxn modelId="{693BCED8-D9E2-41BC-B9C5-2FC5A6A4BC41}" srcId="{FAE353ED-440B-4B8B-B691-470218EE9A18}" destId="{DC2C9CAC-BAD0-48D7-BEE9-694404EF5368}" srcOrd="0" destOrd="0" parTransId="{3FB0EF2C-E87B-48B2-AAF4-CAB584739D52}" sibTransId="{8275EE05-D22E-4B5B-890D-4BB70FE5E612}"/>
    <dgm:cxn modelId="{36480CE0-D179-467E-B824-CECD0D3911A1}" srcId="{DC2C9CAC-BAD0-48D7-BEE9-694404EF5368}" destId="{D2944B32-9D02-4600-9FCA-3D6A9954CA99}" srcOrd="0" destOrd="0" parTransId="{81808B37-5E09-4F9D-941E-6F6A7CF4B931}" sibTransId="{15DE1F16-F941-4E0E-86A4-984D858DD24D}"/>
    <dgm:cxn modelId="{FF8FF6F2-363F-4646-941D-234DF1DA8116}" type="presOf" srcId="{CF386553-D365-43B8-B93A-B8002D9D9076}" destId="{A9015C84-8987-44C1-A08E-0695FB2EAA2D}" srcOrd="0" destOrd="4" presId="urn:microsoft.com/office/officeart/2005/8/layout/process1"/>
    <dgm:cxn modelId="{8DC67EFF-1DB7-486D-951B-2556924F7CE6}" type="presOf" srcId="{FAE353ED-440B-4B8B-B691-470218EE9A18}" destId="{E8454CF6-20E1-44E3-8BA4-0E655622569A}" srcOrd="0" destOrd="0" presId="urn:microsoft.com/office/officeart/2005/8/layout/process1"/>
    <dgm:cxn modelId="{9526FF26-6A58-4F70-BD89-AD37CFAC6CF1}" type="presParOf" srcId="{E8454CF6-20E1-44E3-8BA4-0E655622569A}" destId="{A9015C84-8987-44C1-A08E-0695FB2EAA2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5171AC-481B-49FA-8384-291FEF6E57DA}" type="doc">
      <dgm:prSet loTypeId="urn:microsoft.com/office/officeart/2005/8/layout/list1" loCatId="list" qsTypeId="urn:microsoft.com/office/officeart/2005/8/quickstyle/simple1" qsCatId="simple" csTypeId="urn:microsoft.com/office/officeart/2005/8/colors/accent3_1" csCatId="accent3"/>
      <dgm:spPr/>
      <dgm:t>
        <a:bodyPr/>
        <a:lstStyle/>
        <a:p>
          <a:endParaRPr lang="zh-CN" altLang="en-US"/>
        </a:p>
      </dgm:t>
    </dgm:pt>
    <dgm:pt modelId="{B49688A4-FDF7-47ED-B629-39F5FF09E12F}">
      <dgm:prSet/>
      <dgm:spPr/>
      <dgm:t>
        <a:bodyPr/>
        <a:lstStyle/>
        <a:p>
          <a:r>
            <a:rPr lang="en-US" dirty="0"/>
            <a:t>2.	</a:t>
          </a:r>
          <a:r>
            <a:rPr lang="zh-CN" dirty="0"/>
            <a:t>区分用例优先次序</a:t>
          </a:r>
        </a:p>
      </dgm:t>
    </dgm:pt>
    <dgm:pt modelId="{1FB2F6F7-E04C-4975-87CA-4D878A9D08F2}" type="parTrans" cxnId="{359F8141-3697-4624-AC6D-A821A26E438A}">
      <dgm:prSet/>
      <dgm:spPr/>
      <dgm:t>
        <a:bodyPr/>
        <a:lstStyle/>
        <a:p>
          <a:endParaRPr lang="zh-CN" altLang="en-US"/>
        </a:p>
      </dgm:t>
    </dgm:pt>
    <dgm:pt modelId="{B3A019A3-ED91-472D-A155-A007D452E97D}" type="sibTrans" cxnId="{359F8141-3697-4624-AC6D-A821A26E438A}">
      <dgm:prSet/>
      <dgm:spPr/>
      <dgm:t>
        <a:bodyPr/>
        <a:lstStyle/>
        <a:p>
          <a:endParaRPr lang="zh-CN" altLang="en-US"/>
        </a:p>
      </dgm:t>
    </dgm:pt>
    <dgm:pt modelId="{3FB5B854-7247-4B13-B153-612E39A41233}">
      <dgm:prSet/>
      <dgm:spPr/>
      <dgm:t>
        <a:bodyPr/>
        <a:lstStyle/>
        <a:p>
          <a:r>
            <a:rPr lang="zh-CN" dirty="0"/>
            <a:t>某些用例必须在其他用例之前完成，因为它们之间要相互依赖</a:t>
          </a:r>
        </a:p>
      </dgm:t>
    </dgm:pt>
    <dgm:pt modelId="{24D4C0F1-F3B1-497D-87E5-627039AB3D11}" type="parTrans" cxnId="{48FAF63D-D93F-4D7C-88BB-665B0D6770D7}">
      <dgm:prSet/>
      <dgm:spPr/>
      <dgm:t>
        <a:bodyPr/>
        <a:lstStyle/>
        <a:p>
          <a:endParaRPr lang="zh-CN" altLang="en-US"/>
        </a:p>
      </dgm:t>
    </dgm:pt>
    <dgm:pt modelId="{EE59FE7E-8AC1-4BB4-BC92-035023D13926}" type="sibTrans" cxnId="{48FAF63D-D93F-4D7C-88BB-665B0D6770D7}">
      <dgm:prSet/>
      <dgm:spPr/>
      <dgm:t>
        <a:bodyPr/>
        <a:lstStyle/>
        <a:p>
          <a:endParaRPr lang="zh-CN" altLang="en-US"/>
        </a:p>
      </dgm:t>
    </dgm:pt>
    <dgm:pt modelId="{5B0CC14B-58E0-4CA4-8809-C896EB5BD124}">
      <dgm:prSet/>
      <dgm:spPr/>
      <dgm:t>
        <a:bodyPr/>
        <a:lstStyle/>
        <a:p>
          <a:r>
            <a:rPr lang="en-US"/>
            <a:t>3.	</a:t>
          </a:r>
          <a:r>
            <a:rPr lang="zh-CN"/>
            <a:t>构建用例图模型</a:t>
          </a:r>
        </a:p>
      </dgm:t>
    </dgm:pt>
    <dgm:pt modelId="{863B69FA-0571-49E1-AE88-F3B33C591C78}" type="parTrans" cxnId="{BF027201-EFB5-484D-8525-1B42714C3695}">
      <dgm:prSet/>
      <dgm:spPr/>
      <dgm:t>
        <a:bodyPr/>
        <a:lstStyle/>
        <a:p>
          <a:endParaRPr lang="zh-CN" altLang="en-US"/>
        </a:p>
      </dgm:t>
    </dgm:pt>
    <dgm:pt modelId="{001E69A9-D205-4D52-AADC-9CD848BEFC15}" type="sibTrans" cxnId="{BF027201-EFB5-484D-8525-1B42714C3695}">
      <dgm:prSet/>
      <dgm:spPr/>
      <dgm:t>
        <a:bodyPr/>
        <a:lstStyle/>
        <a:p>
          <a:endParaRPr lang="zh-CN" altLang="en-US"/>
        </a:p>
      </dgm:t>
    </dgm:pt>
    <dgm:pt modelId="{772A6E47-490F-4482-ABBF-800DF112C047}">
      <dgm:prSet/>
      <dgm:spPr/>
      <dgm:t>
        <a:bodyPr/>
        <a:lstStyle/>
        <a:p>
          <a:r>
            <a:rPr lang="zh-CN"/>
            <a:t>将已确定并细化的角色和用例放入用例图中。此时，再借助包含、扩展和泛化的关系给出用例之间的结构模型。</a:t>
          </a:r>
        </a:p>
      </dgm:t>
    </dgm:pt>
    <dgm:pt modelId="{65D0E5D9-B434-486E-9A15-2439081F9ECD}" type="parTrans" cxnId="{269BDBC3-D935-4DF2-9C9E-34063900D474}">
      <dgm:prSet/>
      <dgm:spPr/>
      <dgm:t>
        <a:bodyPr/>
        <a:lstStyle/>
        <a:p>
          <a:endParaRPr lang="zh-CN" altLang="en-US"/>
        </a:p>
      </dgm:t>
    </dgm:pt>
    <dgm:pt modelId="{2B361744-927A-48C7-B828-4D5E6AD93DF6}" type="sibTrans" cxnId="{269BDBC3-D935-4DF2-9C9E-34063900D474}">
      <dgm:prSet/>
      <dgm:spPr/>
      <dgm:t>
        <a:bodyPr/>
        <a:lstStyle/>
        <a:p>
          <a:endParaRPr lang="zh-CN" altLang="en-US"/>
        </a:p>
      </dgm:t>
    </dgm:pt>
    <dgm:pt modelId="{7864C4E7-1C45-4346-AC08-A7FFFBEE78F8}">
      <dgm:prSet/>
      <dgm:spPr/>
      <dgm:t>
        <a:bodyPr/>
        <a:lstStyle/>
        <a:p>
          <a:r>
            <a:rPr lang="zh-CN"/>
            <a:t>在系统需求分析中需考虑：系统用例图模型需要哪些视图，每个视图包含什么内容？视图中成员是否需构成包？下面针对上述的图书管理系统，为其建立系统的用例图模型。</a:t>
          </a:r>
        </a:p>
      </dgm:t>
    </dgm:pt>
    <dgm:pt modelId="{998D1EEF-87FC-40D2-BDB1-193086EC8EC5}" type="parTrans" cxnId="{C56E498B-0FA2-4D58-A5BD-7BC5C09FF8A1}">
      <dgm:prSet/>
      <dgm:spPr/>
      <dgm:t>
        <a:bodyPr/>
        <a:lstStyle/>
        <a:p>
          <a:endParaRPr lang="zh-CN" altLang="en-US"/>
        </a:p>
      </dgm:t>
    </dgm:pt>
    <dgm:pt modelId="{F65D8ABD-EE31-4099-890A-B194747C94ED}" type="sibTrans" cxnId="{C56E498B-0FA2-4D58-A5BD-7BC5C09FF8A1}">
      <dgm:prSet/>
      <dgm:spPr/>
      <dgm:t>
        <a:bodyPr/>
        <a:lstStyle/>
        <a:p>
          <a:endParaRPr lang="zh-CN" altLang="en-US"/>
        </a:p>
      </dgm:t>
    </dgm:pt>
    <dgm:pt modelId="{2E7CE302-993C-40C4-9151-C3A609C28BD4}" type="pres">
      <dgm:prSet presAssocID="{7F5171AC-481B-49FA-8384-291FEF6E57DA}" presName="linear" presStyleCnt="0">
        <dgm:presLayoutVars>
          <dgm:dir/>
          <dgm:animLvl val="lvl"/>
          <dgm:resizeHandles val="exact"/>
        </dgm:presLayoutVars>
      </dgm:prSet>
      <dgm:spPr/>
    </dgm:pt>
    <dgm:pt modelId="{DFE84B99-62E4-4294-A072-14166804D935}" type="pres">
      <dgm:prSet presAssocID="{B49688A4-FDF7-47ED-B629-39F5FF09E12F}" presName="parentLin" presStyleCnt="0"/>
      <dgm:spPr/>
    </dgm:pt>
    <dgm:pt modelId="{37DE1081-D0F9-453A-A6F3-DDF7CB9FF530}" type="pres">
      <dgm:prSet presAssocID="{B49688A4-FDF7-47ED-B629-39F5FF09E12F}" presName="parentLeftMargin" presStyleLbl="node1" presStyleIdx="0" presStyleCnt="2"/>
      <dgm:spPr/>
    </dgm:pt>
    <dgm:pt modelId="{5DA21D86-2183-4BCA-A4A0-1337B14C21FA}" type="pres">
      <dgm:prSet presAssocID="{B49688A4-FDF7-47ED-B629-39F5FF09E12F}" presName="parentText" presStyleLbl="node1" presStyleIdx="0" presStyleCnt="2">
        <dgm:presLayoutVars>
          <dgm:chMax val="0"/>
          <dgm:bulletEnabled val="1"/>
        </dgm:presLayoutVars>
      </dgm:prSet>
      <dgm:spPr/>
    </dgm:pt>
    <dgm:pt modelId="{20ED7C66-A80A-47EC-8B22-FF133A593462}" type="pres">
      <dgm:prSet presAssocID="{B49688A4-FDF7-47ED-B629-39F5FF09E12F}" presName="negativeSpace" presStyleCnt="0"/>
      <dgm:spPr/>
    </dgm:pt>
    <dgm:pt modelId="{5EC250E0-2B19-4CB0-A23E-6E6A2A16C4D7}" type="pres">
      <dgm:prSet presAssocID="{B49688A4-FDF7-47ED-B629-39F5FF09E12F}" presName="childText" presStyleLbl="conFgAcc1" presStyleIdx="0" presStyleCnt="2">
        <dgm:presLayoutVars>
          <dgm:bulletEnabled val="1"/>
        </dgm:presLayoutVars>
      </dgm:prSet>
      <dgm:spPr/>
    </dgm:pt>
    <dgm:pt modelId="{4A080BD3-6466-4A6A-BFED-6247D804FD4A}" type="pres">
      <dgm:prSet presAssocID="{B3A019A3-ED91-472D-A155-A007D452E97D}" presName="spaceBetweenRectangles" presStyleCnt="0"/>
      <dgm:spPr/>
    </dgm:pt>
    <dgm:pt modelId="{8797EE31-4B3E-46E2-B51B-2E1C802C7766}" type="pres">
      <dgm:prSet presAssocID="{5B0CC14B-58E0-4CA4-8809-C896EB5BD124}" presName="parentLin" presStyleCnt="0"/>
      <dgm:spPr/>
    </dgm:pt>
    <dgm:pt modelId="{5FACC90B-B8B6-42B2-9A54-56A4B17108DD}" type="pres">
      <dgm:prSet presAssocID="{5B0CC14B-58E0-4CA4-8809-C896EB5BD124}" presName="parentLeftMargin" presStyleLbl="node1" presStyleIdx="0" presStyleCnt="2"/>
      <dgm:spPr/>
    </dgm:pt>
    <dgm:pt modelId="{34B96811-FEA3-4EFE-9C97-4FD6544C7662}" type="pres">
      <dgm:prSet presAssocID="{5B0CC14B-58E0-4CA4-8809-C896EB5BD124}" presName="parentText" presStyleLbl="node1" presStyleIdx="1" presStyleCnt="2">
        <dgm:presLayoutVars>
          <dgm:chMax val="0"/>
          <dgm:bulletEnabled val="1"/>
        </dgm:presLayoutVars>
      </dgm:prSet>
      <dgm:spPr/>
    </dgm:pt>
    <dgm:pt modelId="{6A8DE4E7-978F-464B-B58E-E8F82D61EF55}" type="pres">
      <dgm:prSet presAssocID="{5B0CC14B-58E0-4CA4-8809-C896EB5BD124}" presName="negativeSpace" presStyleCnt="0"/>
      <dgm:spPr/>
    </dgm:pt>
    <dgm:pt modelId="{7DF0DFC1-2D1B-4997-8063-1CEEA8D68630}" type="pres">
      <dgm:prSet presAssocID="{5B0CC14B-58E0-4CA4-8809-C896EB5BD124}" presName="childText" presStyleLbl="conFgAcc1" presStyleIdx="1" presStyleCnt="2">
        <dgm:presLayoutVars>
          <dgm:bulletEnabled val="1"/>
        </dgm:presLayoutVars>
      </dgm:prSet>
      <dgm:spPr/>
    </dgm:pt>
  </dgm:ptLst>
  <dgm:cxnLst>
    <dgm:cxn modelId="{BF027201-EFB5-484D-8525-1B42714C3695}" srcId="{7F5171AC-481B-49FA-8384-291FEF6E57DA}" destId="{5B0CC14B-58E0-4CA4-8809-C896EB5BD124}" srcOrd="1" destOrd="0" parTransId="{863B69FA-0571-49E1-AE88-F3B33C591C78}" sibTransId="{001E69A9-D205-4D52-AADC-9CD848BEFC15}"/>
    <dgm:cxn modelId="{DD5F3835-6751-4353-9460-83ABB053EB1C}" type="presOf" srcId="{7864C4E7-1C45-4346-AC08-A7FFFBEE78F8}" destId="{7DF0DFC1-2D1B-4997-8063-1CEEA8D68630}" srcOrd="0" destOrd="1" presId="urn:microsoft.com/office/officeart/2005/8/layout/list1"/>
    <dgm:cxn modelId="{48FAF63D-D93F-4D7C-88BB-665B0D6770D7}" srcId="{B49688A4-FDF7-47ED-B629-39F5FF09E12F}" destId="{3FB5B854-7247-4B13-B153-612E39A41233}" srcOrd="0" destOrd="0" parTransId="{24D4C0F1-F3B1-497D-87E5-627039AB3D11}" sibTransId="{EE59FE7E-8AC1-4BB4-BC92-035023D13926}"/>
    <dgm:cxn modelId="{A6BF3E3F-F8A5-4094-AB2B-2677D301B267}" type="presOf" srcId="{B49688A4-FDF7-47ED-B629-39F5FF09E12F}" destId="{5DA21D86-2183-4BCA-A4A0-1337B14C21FA}" srcOrd="1" destOrd="0" presId="urn:microsoft.com/office/officeart/2005/8/layout/list1"/>
    <dgm:cxn modelId="{359F8141-3697-4624-AC6D-A821A26E438A}" srcId="{7F5171AC-481B-49FA-8384-291FEF6E57DA}" destId="{B49688A4-FDF7-47ED-B629-39F5FF09E12F}" srcOrd="0" destOrd="0" parTransId="{1FB2F6F7-E04C-4975-87CA-4D878A9D08F2}" sibTransId="{B3A019A3-ED91-472D-A155-A007D452E97D}"/>
    <dgm:cxn modelId="{C56E498B-0FA2-4D58-A5BD-7BC5C09FF8A1}" srcId="{5B0CC14B-58E0-4CA4-8809-C896EB5BD124}" destId="{7864C4E7-1C45-4346-AC08-A7FFFBEE78F8}" srcOrd="1" destOrd="0" parTransId="{998D1EEF-87FC-40D2-BDB1-193086EC8EC5}" sibTransId="{F65D8ABD-EE31-4099-890A-B194747C94ED}"/>
    <dgm:cxn modelId="{B3E8C9A0-C8BF-4E25-87FD-AEC966B94CE7}" type="presOf" srcId="{5B0CC14B-58E0-4CA4-8809-C896EB5BD124}" destId="{5FACC90B-B8B6-42B2-9A54-56A4B17108DD}" srcOrd="0" destOrd="0" presId="urn:microsoft.com/office/officeart/2005/8/layout/list1"/>
    <dgm:cxn modelId="{D74B86BD-8E63-4162-9E0A-034D48AA8B62}" type="presOf" srcId="{B49688A4-FDF7-47ED-B629-39F5FF09E12F}" destId="{37DE1081-D0F9-453A-A6F3-DDF7CB9FF530}" srcOrd="0" destOrd="0" presId="urn:microsoft.com/office/officeart/2005/8/layout/list1"/>
    <dgm:cxn modelId="{269BDBC3-D935-4DF2-9C9E-34063900D474}" srcId="{5B0CC14B-58E0-4CA4-8809-C896EB5BD124}" destId="{772A6E47-490F-4482-ABBF-800DF112C047}" srcOrd="0" destOrd="0" parTransId="{65D0E5D9-B434-486E-9A15-2439081F9ECD}" sibTransId="{2B361744-927A-48C7-B828-4D5E6AD93DF6}"/>
    <dgm:cxn modelId="{7FA8FCCE-8DC4-4032-BB61-C2085AC8B7BF}" type="presOf" srcId="{3FB5B854-7247-4B13-B153-612E39A41233}" destId="{5EC250E0-2B19-4CB0-A23E-6E6A2A16C4D7}" srcOrd="0" destOrd="0" presId="urn:microsoft.com/office/officeart/2005/8/layout/list1"/>
    <dgm:cxn modelId="{1B24AED2-A2F0-424C-A1F1-F314DA89F56B}" type="presOf" srcId="{772A6E47-490F-4482-ABBF-800DF112C047}" destId="{7DF0DFC1-2D1B-4997-8063-1CEEA8D68630}" srcOrd="0" destOrd="0" presId="urn:microsoft.com/office/officeart/2005/8/layout/list1"/>
    <dgm:cxn modelId="{ED1880D3-4C70-403D-A4B0-F23234410046}" type="presOf" srcId="{5B0CC14B-58E0-4CA4-8809-C896EB5BD124}" destId="{34B96811-FEA3-4EFE-9C97-4FD6544C7662}" srcOrd="1" destOrd="0" presId="urn:microsoft.com/office/officeart/2005/8/layout/list1"/>
    <dgm:cxn modelId="{C42AEDF4-972D-4DDB-A948-20523571371E}" type="presOf" srcId="{7F5171AC-481B-49FA-8384-291FEF6E57DA}" destId="{2E7CE302-993C-40C4-9151-C3A609C28BD4}" srcOrd="0" destOrd="0" presId="urn:microsoft.com/office/officeart/2005/8/layout/list1"/>
    <dgm:cxn modelId="{0C9882E0-A4E9-408C-9061-665F3DE04485}" type="presParOf" srcId="{2E7CE302-993C-40C4-9151-C3A609C28BD4}" destId="{DFE84B99-62E4-4294-A072-14166804D935}" srcOrd="0" destOrd="0" presId="urn:microsoft.com/office/officeart/2005/8/layout/list1"/>
    <dgm:cxn modelId="{E92F8FA9-4A58-4397-9054-7EEEBD3D74B1}" type="presParOf" srcId="{DFE84B99-62E4-4294-A072-14166804D935}" destId="{37DE1081-D0F9-453A-A6F3-DDF7CB9FF530}" srcOrd="0" destOrd="0" presId="urn:microsoft.com/office/officeart/2005/8/layout/list1"/>
    <dgm:cxn modelId="{9BC31657-D48D-4D41-9885-B215787B307C}" type="presParOf" srcId="{DFE84B99-62E4-4294-A072-14166804D935}" destId="{5DA21D86-2183-4BCA-A4A0-1337B14C21FA}" srcOrd="1" destOrd="0" presId="urn:microsoft.com/office/officeart/2005/8/layout/list1"/>
    <dgm:cxn modelId="{4745E378-01DA-4BAB-9C19-D1693A648C8F}" type="presParOf" srcId="{2E7CE302-993C-40C4-9151-C3A609C28BD4}" destId="{20ED7C66-A80A-47EC-8B22-FF133A593462}" srcOrd="1" destOrd="0" presId="urn:microsoft.com/office/officeart/2005/8/layout/list1"/>
    <dgm:cxn modelId="{9770207E-A501-43EB-A9F5-4562AD12BE3A}" type="presParOf" srcId="{2E7CE302-993C-40C4-9151-C3A609C28BD4}" destId="{5EC250E0-2B19-4CB0-A23E-6E6A2A16C4D7}" srcOrd="2" destOrd="0" presId="urn:microsoft.com/office/officeart/2005/8/layout/list1"/>
    <dgm:cxn modelId="{CD147F4A-E239-4ACB-978B-4868CB099FFB}" type="presParOf" srcId="{2E7CE302-993C-40C4-9151-C3A609C28BD4}" destId="{4A080BD3-6466-4A6A-BFED-6247D804FD4A}" srcOrd="3" destOrd="0" presId="urn:microsoft.com/office/officeart/2005/8/layout/list1"/>
    <dgm:cxn modelId="{F1440BA3-7286-4C98-81B1-A8A30285ECEB}" type="presParOf" srcId="{2E7CE302-993C-40C4-9151-C3A609C28BD4}" destId="{8797EE31-4B3E-46E2-B51B-2E1C802C7766}" srcOrd="4" destOrd="0" presId="urn:microsoft.com/office/officeart/2005/8/layout/list1"/>
    <dgm:cxn modelId="{E13CA4D3-84D0-4237-BBCE-4BB1AC1EAD4C}" type="presParOf" srcId="{8797EE31-4B3E-46E2-B51B-2E1C802C7766}" destId="{5FACC90B-B8B6-42B2-9A54-56A4B17108DD}" srcOrd="0" destOrd="0" presId="urn:microsoft.com/office/officeart/2005/8/layout/list1"/>
    <dgm:cxn modelId="{7055651C-6546-48DA-AA9A-8EA641065731}" type="presParOf" srcId="{8797EE31-4B3E-46E2-B51B-2E1C802C7766}" destId="{34B96811-FEA3-4EFE-9C97-4FD6544C7662}" srcOrd="1" destOrd="0" presId="urn:microsoft.com/office/officeart/2005/8/layout/list1"/>
    <dgm:cxn modelId="{76D82EF7-27B4-46AD-88A6-F652C62FCF45}" type="presParOf" srcId="{2E7CE302-993C-40C4-9151-C3A609C28BD4}" destId="{6A8DE4E7-978F-464B-B58E-E8F82D61EF55}" srcOrd="5" destOrd="0" presId="urn:microsoft.com/office/officeart/2005/8/layout/list1"/>
    <dgm:cxn modelId="{E3F84CDF-F4A0-4AA2-8444-E6FD59EB6344}" type="presParOf" srcId="{2E7CE302-993C-40C4-9151-C3A609C28BD4}" destId="{7DF0DFC1-2D1B-4997-8063-1CEEA8D68630}" srcOrd="6" destOrd="0" presId="urn:microsoft.com/office/officeart/2005/8/layout/list1"/>
  </dgm:cxnLst>
  <dgm:bg>
    <a:solidFill>
      <a:schemeClr val="tx1">
        <a:lumMod val="65000"/>
        <a:lumOff val="3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B38362-ADFF-4895-815C-0A0BA6A0BFB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0C6B987B-7463-4421-84B1-F6AF4073753E}">
      <dgm:prSet/>
      <dgm:spPr/>
      <dgm:t>
        <a:bodyPr/>
        <a:lstStyle/>
        <a:p>
          <a:r>
            <a:rPr lang="zh-CN" b="1"/>
            <a:t>对系统进行建模时，对类的识别是一个需要大量技巧的工作，下面主要介绍几种类的识别方法。</a:t>
          </a:r>
          <a:endParaRPr lang="zh-CN" b="1" dirty="0"/>
        </a:p>
      </dgm:t>
    </dgm:pt>
    <dgm:pt modelId="{4073D363-9B25-46F4-8B4E-91266570264A}" type="parTrans" cxnId="{B7D12AC0-EED2-4C60-9E5B-D3A73E4D4C22}">
      <dgm:prSet/>
      <dgm:spPr/>
      <dgm:t>
        <a:bodyPr/>
        <a:lstStyle/>
        <a:p>
          <a:endParaRPr lang="zh-CN" altLang="en-US"/>
        </a:p>
      </dgm:t>
    </dgm:pt>
    <dgm:pt modelId="{1BC0FA04-EBC6-4D16-A0F3-18259CC93752}" type="sibTrans" cxnId="{B7D12AC0-EED2-4C60-9E5B-D3A73E4D4C22}">
      <dgm:prSet/>
      <dgm:spPr/>
      <dgm:t>
        <a:bodyPr/>
        <a:lstStyle/>
        <a:p>
          <a:endParaRPr lang="zh-CN" altLang="en-US"/>
        </a:p>
      </dgm:t>
    </dgm:pt>
    <dgm:pt modelId="{E52BFCC7-E364-4B3D-BFE6-4124E71924E1}">
      <dgm:prSet/>
      <dgm:spPr/>
      <dgm:t>
        <a:bodyPr/>
        <a:lstStyle/>
        <a:p>
          <a:r>
            <a:rPr lang="en-US" dirty="0"/>
            <a:t>1</a:t>
          </a:r>
          <a:r>
            <a:rPr lang="zh-CN" dirty="0"/>
            <a:t>）	名词识别法</a:t>
          </a:r>
        </a:p>
      </dgm:t>
    </dgm:pt>
    <dgm:pt modelId="{7968C6CC-DF1F-4C10-8EC6-6E29707D9562}" type="parTrans" cxnId="{86FEF09E-77B3-4707-B793-216AACB7EF23}">
      <dgm:prSet/>
      <dgm:spPr/>
      <dgm:t>
        <a:bodyPr/>
        <a:lstStyle/>
        <a:p>
          <a:endParaRPr lang="zh-CN" altLang="en-US"/>
        </a:p>
      </dgm:t>
    </dgm:pt>
    <dgm:pt modelId="{FE26ECCD-0EBB-4D89-B4A8-CCCCF4F3C9A8}" type="sibTrans" cxnId="{86FEF09E-77B3-4707-B793-216AACB7EF23}">
      <dgm:prSet/>
      <dgm:spPr/>
      <dgm:t>
        <a:bodyPr/>
        <a:lstStyle/>
        <a:p>
          <a:endParaRPr lang="zh-CN" altLang="en-US"/>
        </a:p>
      </dgm:t>
    </dgm:pt>
    <dgm:pt modelId="{AEB09678-A8DC-49E7-A58E-4E42D8CC9D22}">
      <dgm:prSet/>
      <dgm:spPr/>
      <dgm:t>
        <a:bodyPr/>
        <a:lstStyle/>
        <a:p>
          <a:r>
            <a:rPr lang="zh-CN"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gm:t>
    </dgm:pt>
    <dgm:pt modelId="{D35D3D83-B082-4210-A25E-B5E24629C0C8}" type="parTrans" cxnId="{1D3C5A95-F506-4B1B-B8A7-F6E3AFF61345}">
      <dgm:prSet/>
      <dgm:spPr/>
      <dgm:t>
        <a:bodyPr/>
        <a:lstStyle/>
        <a:p>
          <a:endParaRPr lang="zh-CN" altLang="en-US"/>
        </a:p>
      </dgm:t>
    </dgm:pt>
    <dgm:pt modelId="{62741A86-D3EC-4615-8822-683E8E649961}" type="sibTrans" cxnId="{1D3C5A95-F506-4B1B-B8A7-F6E3AFF61345}">
      <dgm:prSet/>
      <dgm:spPr/>
      <dgm:t>
        <a:bodyPr/>
        <a:lstStyle/>
        <a:p>
          <a:endParaRPr lang="zh-CN" altLang="en-US"/>
        </a:p>
      </dgm:t>
    </dgm:pt>
    <dgm:pt modelId="{CA7C0653-53B5-4A48-B584-CC288D20C9EC}">
      <dgm:prSet/>
      <dgm:spPr/>
      <dgm:t>
        <a:bodyPr/>
        <a:lstStyle/>
        <a:p>
          <a:r>
            <a:rPr lang="en-US" dirty="0"/>
            <a:t>2</a:t>
          </a:r>
          <a:r>
            <a:rPr lang="zh-CN" dirty="0"/>
            <a:t>）	从用例中识别类</a:t>
          </a:r>
        </a:p>
      </dgm:t>
    </dgm:pt>
    <dgm:pt modelId="{10011856-D8C3-44D9-B646-09DD0EEAA78B}" type="parTrans" cxnId="{D367E6CD-C9B8-4A08-B6DA-B98E840FF9E3}">
      <dgm:prSet/>
      <dgm:spPr/>
      <dgm:t>
        <a:bodyPr/>
        <a:lstStyle/>
        <a:p>
          <a:endParaRPr lang="zh-CN" altLang="en-US"/>
        </a:p>
      </dgm:t>
    </dgm:pt>
    <dgm:pt modelId="{7864A362-F8E0-453C-9856-15895E6D080D}" type="sibTrans" cxnId="{D367E6CD-C9B8-4A08-B6DA-B98E840FF9E3}">
      <dgm:prSet/>
      <dgm:spPr/>
      <dgm:t>
        <a:bodyPr/>
        <a:lstStyle/>
        <a:p>
          <a:endParaRPr lang="zh-CN" altLang="en-US"/>
        </a:p>
      </dgm:t>
    </dgm:pt>
    <dgm:pt modelId="{7CEE5DC4-A0E4-4B10-9EBD-1438A2C7C351}">
      <dgm:prSet/>
      <dgm:spPr/>
      <dgm:t>
        <a:bodyPr/>
        <a:lstStyle/>
        <a:p>
          <a:r>
            <a:rPr lang="zh-CN"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gm:t>
    </dgm:pt>
    <dgm:pt modelId="{4426F335-DE2D-4D6F-A52A-6F229B7A16FF}" type="parTrans" cxnId="{41432C17-CDD7-42F0-8106-61A1335D6AC2}">
      <dgm:prSet/>
      <dgm:spPr/>
      <dgm:t>
        <a:bodyPr/>
        <a:lstStyle/>
        <a:p>
          <a:endParaRPr lang="zh-CN" altLang="en-US"/>
        </a:p>
      </dgm:t>
    </dgm:pt>
    <dgm:pt modelId="{642802E6-943D-474E-961B-1C1EF00B4B3F}" type="sibTrans" cxnId="{41432C17-CDD7-42F0-8106-61A1335D6AC2}">
      <dgm:prSet/>
      <dgm:spPr/>
      <dgm:t>
        <a:bodyPr/>
        <a:lstStyle/>
        <a:p>
          <a:endParaRPr lang="zh-CN" altLang="en-US"/>
        </a:p>
      </dgm:t>
    </dgm:pt>
    <dgm:pt modelId="{9151FED4-30F8-47A2-9653-C60237B23FE4}">
      <dgm:prSet/>
      <dgm:spPr/>
      <dgm:t>
        <a:bodyPr/>
        <a:lstStyle/>
        <a:p>
          <a:r>
            <a:rPr lang="en-US" dirty="0"/>
            <a:t>3)	</a:t>
          </a:r>
          <a:r>
            <a:rPr lang="zh-CN" dirty="0"/>
            <a:t>使用</a:t>
          </a:r>
          <a:r>
            <a:rPr lang="en-US" dirty="0"/>
            <a:t>CRC</a:t>
          </a:r>
          <a:r>
            <a:rPr lang="zh-CN" dirty="0"/>
            <a:t>分析法</a:t>
          </a:r>
        </a:p>
      </dgm:t>
    </dgm:pt>
    <dgm:pt modelId="{0DFDE579-7FCD-49E2-929E-A84B41D8C0ED}" type="parTrans" cxnId="{FFF06B1B-5382-4F6C-A07F-62D89A73B5DF}">
      <dgm:prSet/>
      <dgm:spPr/>
      <dgm:t>
        <a:bodyPr/>
        <a:lstStyle/>
        <a:p>
          <a:endParaRPr lang="zh-CN" altLang="en-US"/>
        </a:p>
      </dgm:t>
    </dgm:pt>
    <dgm:pt modelId="{65E8B923-5DB1-4AE5-A838-98B9D325B0D4}" type="sibTrans" cxnId="{FFF06B1B-5382-4F6C-A07F-62D89A73B5DF}">
      <dgm:prSet/>
      <dgm:spPr/>
      <dgm:t>
        <a:bodyPr/>
        <a:lstStyle/>
        <a:p>
          <a:endParaRPr lang="zh-CN" altLang="en-US"/>
        </a:p>
      </dgm:t>
    </dgm:pt>
    <dgm:pt modelId="{761D30E1-9274-439F-83D9-5CE5A3B8DDF7}">
      <dgm:prSet/>
      <dgm:spPr/>
      <dgm:t>
        <a:bodyPr/>
        <a:lstStyle/>
        <a:p>
          <a:r>
            <a:rPr lang="en-US" dirty="0">
              <a:latin typeface="微软雅黑" panose="020B0503020204020204" pitchFamily="34" charset="-122"/>
              <a:ea typeface="微软雅黑" panose="020B0503020204020204" pitchFamily="34" charset="-122"/>
            </a:rPr>
            <a:t>CRC</a:t>
          </a:r>
          <a:r>
            <a:rPr lang="zh-CN" dirty="0">
              <a:latin typeface="微软雅黑" panose="020B0503020204020204" pitchFamily="34" charset="-122"/>
              <a:ea typeface="微软雅黑" panose="020B0503020204020204" pitchFamily="34" charset="-122"/>
            </a:rPr>
            <a:t>卡由三部分组成：类</a:t>
          </a:r>
          <a:r>
            <a:rPr lang="en-US" dirty="0">
              <a:latin typeface="微软雅黑" panose="020B0503020204020204" pitchFamily="34" charset="-122"/>
              <a:ea typeface="微软雅黑" panose="020B0503020204020204" pitchFamily="34" charset="-122"/>
            </a:rPr>
            <a:t>(Class)</a:t>
          </a:r>
          <a:r>
            <a:rPr lang="zh-CN" dirty="0">
              <a:latin typeface="微软雅黑" panose="020B0503020204020204" pitchFamily="34" charset="-122"/>
              <a:ea typeface="微软雅黑" panose="020B0503020204020204" pitchFamily="34" charset="-122"/>
            </a:rPr>
            <a:t>、职责</a:t>
          </a:r>
          <a:r>
            <a:rPr lang="en-US" dirty="0">
              <a:latin typeface="微软雅黑" panose="020B0503020204020204" pitchFamily="34" charset="-122"/>
              <a:ea typeface="微软雅黑" panose="020B0503020204020204" pitchFamily="34" charset="-122"/>
            </a:rPr>
            <a:t>(Responsibility)</a:t>
          </a:r>
          <a:r>
            <a:rPr lang="zh-CN" dirty="0">
              <a:latin typeface="微软雅黑" panose="020B0503020204020204" pitchFamily="34" charset="-122"/>
              <a:ea typeface="微软雅黑" panose="020B0503020204020204" pitchFamily="34" charset="-122"/>
            </a:rPr>
            <a:t>和协作</a:t>
          </a:r>
          <a:r>
            <a:rPr lang="en-US" dirty="0">
              <a:latin typeface="微软雅黑" panose="020B0503020204020204" pitchFamily="34" charset="-122"/>
              <a:ea typeface="微软雅黑" panose="020B0503020204020204" pitchFamily="34" charset="-122"/>
            </a:rPr>
            <a:t>(Collaborator)</a:t>
          </a:r>
          <a:endParaRPr lang="zh-CN" dirty="0">
            <a:latin typeface="微软雅黑" panose="020B0503020204020204" pitchFamily="34" charset="-122"/>
            <a:ea typeface="微软雅黑" panose="020B0503020204020204" pitchFamily="34" charset="-122"/>
          </a:endParaRPr>
        </a:p>
      </dgm:t>
    </dgm:pt>
    <dgm:pt modelId="{ADB2998A-A9DA-449D-B9F5-4308DC880ABB}" type="parTrans" cxnId="{75681FD0-9D2C-4DCA-B12A-E9239F41E633}">
      <dgm:prSet/>
      <dgm:spPr/>
      <dgm:t>
        <a:bodyPr/>
        <a:lstStyle/>
        <a:p>
          <a:endParaRPr lang="zh-CN" altLang="en-US"/>
        </a:p>
      </dgm:t>
    </dgm:pt>
    <dgm:pt modelId="{BA2BF0C0-4EA3-45AB-AFE4-24E2CAF81E82}" type="sibTrans" cxnId="{75681FD0-9D2C-4DCA-B12A-E9239F41E633}">
      <dgm:prSet/>
      <dgm:spPr/>
      <dgm:t>
        <a:bodyPr/>
        <a:lstStyle/>
        <a:p>
          <a:endParaRPr lang="zh-CN" altLang="en-US"/>
        </a:p>
      </dgm:t>
    </dgm:pt>
    <dgm:pt modelId="{25DC496F-D74A-4992-9297-BF5FC718A9B1}">
      <dgm:prSet/>
      <dgm:spPr/>
      <dgm:t>
        <a:bodyPr/>
        <a:lstStyle/>
        <a:p>
          <a:r>
            <a:rPr lang="en-US" dirty="0"/>
            <a:t>4)	</a:t>
          </a:r>
          <a:r>
            <a:rPr lang="zh-CN" dirty="0"/>
            <a:t>领域分析法</a:t>
          </a:r>
        </a:p>
      </dgm:t>
    </dgm:pt>
    <dgm:pt modelId="{9DFEFF47-4BBC-4D9E-9ECD-5E7DAD0E0A13}" type="parTrans" cxnId="{F3D83DBB-5F2B-4AD4-8DAA-622854FD60A2}">
      <dgm:prSet/>
      <dgm:spPr/>
      <dgm:t>
        <a:bodyPr/>
        <a:lstStyle/>
        <a:p>
          <a:endParaRPr lang="zh-CN" altLang="en-US"/>
        </a:p>
      </dgm:t>
    </dgm:pt>
    <dgm:pt modelId="{58A90366-52BF-4347-957F-B1350F75DA30}" type="sibTrans" cxnId="{F3D83DBB-5F2B-4AD4-8DAA-622854FD60A2}">
      <dgm:prSet/>
      <dgm:spPr/>
      <dgm:t>
        <a:bodyPr/>
        <a:lstStyle/>
        <a:p>
          <a:endParaRPr lang="zh-CN" altLang="en-US"/>
        </a:p>
      </dgm:t>
    </dgm:pt>
    <dgm:pt modelId="{10CB674A-9B9F-4049-95A9-9E3DD427221D}">
      <dgm:prSet/>
      <dgm:spPr/>
      <dgm:t>
        <a:bodyPr/>
        <a:lstStyle/>
        <a:p>
          <a:r>
            <a:rPr lang="zh-CN"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gm:t>
    </dgm:pt>
    <dgm:pt modelId="{9FDAEC5C-E734-410A-A716-D4AB1ADD1E07}" type="parTrans" cxnId="{10E9A90A-2C30-4390-B59C-595146EFDDCA}">
      <dgm:prSet/>
      <dgm:spPr/>
      <dgm:t>
        <a:bodyPr/>
        <a:lstStyle/>
        <a:p>
          <a:endParaRPr lang="zh-CN" altLang="en-US"/>
        </a:p>
      </dgm:t>
    </dgm:pt>
    <dgm:pt modelId="{A6925D14-404C-4195-B3D5-F995C0943B89}" type="sibTrans" cxnId="{10E9A90A-2C30-4390-B59C-595146EFDDCA}">
      <dgm:prSet/>
      <dgm:spPr/>
      <dgm:t>
        <a:bodyPr/>
        <a:lstStyle/>
        <a:p>
          <a:endParaRPr lang="zh-CN" altLang="en-US"/>
        </a:p>
      </dgm:t>
    </dgm:pt>
    <dgm:pt modelId="{62F0F782-9942-4851-84C5-C0F58367D033}" type="pres">
      <dgm:prSet presAssocID="{61B38362-ADFF-4895-815C-0A0BA6A0BFB9}" presName="linear" presStyleCnt="0">
        <dgm:presLayoutVars>
          <dgm:animLvl val="lvl"/>
          <dgm:resizeHandles val="exact"/>
        </dgm:presLayoutVars>
      </dgm:prSet>
      <dgm:spPr/>
    </dgm:pt>
    <dgm:pt modelId="{DA2DEBD1-34C1-45C6-AD55-71E57D28F663}" type="pres">
      <dgm:prSet presAssocID="{0C6B987B-7463-4421-84B1-F6AF4073753E}" presName="parentText" presStyleLbl="node1" presStyleIdx="0" presStyleCnt="5">
        <dgm:presLayoutVars>
          <dgm:chMax val="0"/>
          <dgm:bulletEnabled val="1"/>
        </dgm:presLayoutVars>
      </dgm:prSet>
      <dgm:spPr/>
    </dgm:pt>
    <dgm:pt modelId="{1DA71E82-7ADE-4C28-BA29-08B4BDC8CB50}" type="pres">
      <dgm:prSet presAssocID="{1BC0FA04-EBC6-4D16-A0F3-18259CC93752}" presName="spacer" presStyleCnt="0"/>
      <dgm:spPr/>
    </dgm:pt>
    <dgm:pt modelId="{68E0D72E-8C20-4281-BAB0-1CC0ED90188A}" type="pres">
      <dgm:prSet presAssocID="{E52BFCC7-E364-4B3D-BFE6-4124E71924E1}" presName="parentText" presStyleLbl="node1" presStyleIdx="1" presStyleCnt="5">
        <dgm:presLayoutVars>
          <dgm:chMax val="0"/>
          <dgm:bulletEnabled val="1"/>
        </dgm:presLayoutVars>
      </dgm:prSet>
      <dgm:spPr/>
    </dgm:pt>
    <dgm:pt modelId="{BA0D81B6-5725-4143-81A5-445785946AB6}" type="pres">
      <dgm:prSet presAssocID="{E52BFCC7-E364-4B3D-BFE6-4124E71924E1}" presName="childText" presStyleLbl="revTx" presStyleIdx="0" presStyleCnt="4">
        <dgm:presLayoutVars>
          <dgm:bulletEnabled val="1"/>
        </dgm:presLayoutVars>
      </dgm:prSet>
      <dgm:spPr/>
    </dgm:pt>
    <dgm:pt modelId="{AC7F61F4-726A-4C80-BBB3-E2617F36D5A0}" type="pres">
      <dgm:prSet presAssocID="{CA7C0653-53B5-4A48-B584-CC288D20C9EC}" presName="parentText" presStyleLbl="node1" presStyleIdx="2" presStyleCnt="5">
        <dgm:presLayoutVars>
          <dgm:chMax val="0"/>
          <dgm:bulletEnabled val="1"/>
        </dgm:presLayoutVars>
      </dgm:prSet>
      <dgm:spPr/>
    </dgm:pt>
    <dgm:pt modelId="{6CC78F2D-125F-483F-9AF8-49A90623AC02}" type="pres">
      <dgm:prSet presAssocID="{CA7C0653-53B5-4A48-B584-CC288D20C9EC}" presName="childText" presStyleLbl="revTx" presStyleIdx="1" presStyleCnt="4">
        <dgm:presLayoutVars>
          <dgm:bulletEnabled val="1"/>
        </dgm:presLayoutVars>
      </dgm:prSet>
      <dgm:spPr/>
    </dgm:pt>
    <dgm:pt modelId="{046C7295-F25E-4B26-A058-FDFB69DAF457}" type="pres">
      <dgm:prSet presAssocID="{9151FED4-30F8-47A2-9653-C60237B23FE4}" presName="parentText" presStyleLbl="node1" presStyleIdx="3" presStyleCnt="5">
        <dgm:presLayoutVars>
          <dgm:chMax val="0"/>
          <dgm:bulletEnabled val="1"/>
        </dgm:presLayoutVars>
      </dgm:prSet>
      <dgm:spPr/>
    </dgm:pt>
    <dgm:pt modelId="{7D216D69-B2CC-4620-9297-D0FBFCA4C731}" type="pres">
      <dgm:prSet presAssocID="{9151FED4-30F8-47A2-9653-C60237B23FE4}" presName="childText" presStyleLbl="revTx" presStyleIdx="2" presStyleCnt="4">
        <dgm:presLayoutVars>
          <dgm:bulletEnabled val="1"/>
        </dgm:presLayoutVars>
      </dgm:prSet>
      <dgm:spPr/>
    </dgm:pt>
    <dgm:pt modelId="{F55C81E2-A679-4E5D-96A2-6A11676F8AB2}" type="pres">
      <dgm:prSet presAssocID="{25DC496F-D74A-4992-9297-BF5FC718A9B1}" presName="parentText" presStyleLbl="node1" presStyleIdx="4" presStyleCnt="5">
        <dgm:presLayoutVars>
          <dgm:chMax val="0"/>
          <dgm:bulletEnabled val="1"/>
        </dgm:presLayoutVars>
      </dgm:prSet>
      <dgm:spPr/>
    </dgm:pt>
    <dgm:pt modelId="{47C14845-B255-4E2E-84AF-2AE9B1AAA8EF}" type="pres">
      <dgm:prSet presAssocID="{25DC496F-D74A-4992-9297-BF5FC718A9B1}" presName="childText" presStyleLbl="revTx" presStyleIdx="3" presStyleCnt="4">
        <dgm:presLayoutVars>
          <dgm:bulletEnabled val="1"/>
        </dgm:presLayoutVars>
      </dgm:prSet>
      <dgm:spPr/>
    </dgm:pt>
  </dgm:ptLst>
  <dgm:cxnLst>
    <dgm:cxn modelId="{10E9A90A-2C30-4390-B59C-595146EFDDCA}" srcId="{25DC496F-D74A-4992-9297-BF5FC718A9B1}" destId="{10CB674A-9B9F-4049-95A9-9E3DD427221D}" srcOrd="0" destOrd="0" parTransId="{9FDAEC5C-E734-410A-A716-D4AB1ADD1E07}" sibTransId="{A6925D14-404C-4195-B3D5-F995C0943B89}"/>
    <dgm:cxn modelId="{41432C17-CDD7-42F0-8106-61A1335D6AC2}" srcId="{CA7C0653-53B5-4A48-B584-CC288D20C9EC}" destId="{7CEE5DC4-A0E4-4B10-9EBD-1438A2C7C351}" srcOrd="0" destOrd="0" parTransId="{4426F335-DE2D-4D6F-A52A-6F229B7A16FF}" sibTransId="{642802E6-943D-474E-961B-1C1EF00B4B3F}"/>
    <dgm:cxn modelId="{FFF06B1B-5382-4F6C-A07F-62D89A73B5DF}" srcId="{61B38362-ADFF-4895-815C-0A0BA6A0BFB9}" destId="{9151FED4-30F8-47A2-9653-C60237B23FE4}" srcOrd="3" destOrd="0" parTransId="{0DFDE579-7FCD-49E2-929E-A84B41D8C0ED}" sibTransId="{65E8B923-5DB1-4AE5-A838-98B9D325B0D4}"/>
    <dgm:cxn modelId="{A343062B-D7FA-4E87-BC82-34858AE49AF4}" type="presOf" srcId="{AEB09678-A8DC-49E7-A58E-4E42D8CC9D22}" destId="{BA0D81B6-5725-4143-81A5-445785946AB6}" srcOrd="0" destOrd="0" presId="urn:microsoft.com/office/officeart/2005/8/layout/vList2"/>
    <dgm:cxn modelId="{E34D8A37-AC8A-42B8-B099-9035EDAFB1CE}" type="presOf" srcId="{7CEE5DC4-A0E4-4B10-9EBD-1438A2C7C351}" destId="{6CC78F2D-125F-483F-9AF8-49A90623AC02}" srcOrd="0" destOrd="0" presId="urn:microsoft.com/office/officeart/2005/8/layout/vList2"/>
    <dgm:cxn modelId="{D323603D-F147-417E-BCCE-76F21A5CD96F}" type="presOf" srcId="{0C6B987B-7463-4421-84B1-F6AF4073753E}" destId="{DA2DEBD1-34C1-45C6-AD55-71E57D28F663}" srcOrd="0" destOrd="0" presId="urn:microsoft.com/office/officeart/2005/8/layout/vList2"/>
    <dgm:cxn modelId="{6573C968-7CF7-42B9-A01A-56275CD5D3E1}" type="presOf" srcId="{61B38362-ADFF-4895-815C-0A0BA6A0BFB9}" destId="{62F0F782-9942-4851-84C5-C0F58367D033}" srcOrd="0" destOrd="0" presId="urn:microsoft.com/office/officeart/2005/8/layout/vList2"/>
    <dgm:cxn modelId="{074F844D-2CA3-4BD1-98B1-4A84591A8AC0}" type="presOf" srcId="{9151FED4-30F8-47A2-9653-C60237B23FE4}" destId="{046C7295-F25E-4B26-A058-FDFB69DAF457}" srcOrd="0" destOrd="0" presId="urn:microsoft.com/office/officeart/2005/8/layout/vList2"/>
    <dgm:cxn modelId="{73B8FE56-41ED-4AE7-943A-731412B40DA5}" type="presOf" srcId="{10CB674A-9B9F-4049-95A9-9E3DD427221D}" destId="{47C14845-B255-4E2E-84AF-2AE9B1AAA8EF}" srcOrd="0" destOrd="0" presId="urn:microsoft.com/office/officeart/2005/8/layout/vList2"/>
    <dgm:cxn modelId="{1D3C5A95-F506-4B1B-B8A7-F6E3AFF61345}" srcId="{E52BFCC7-E364-4B3D-BFE6-4124E71924E1}" destId="{AEB09678-A8DC-49E7-A58E-4E42D8CC9D22}" srcOrd="0" destOrd="0" parTransId="{D35D3D83-B082-4210-A25E-B5E24629C0C8}" sibTransId="{62741A86-D3EC-4615-8822-683E8E649961}"/>
    <dgm:cxn modelId="{86FEF09E-77B3-4707-B793-216AACB7EF23}" srcId="{61B38362-ADFF-4895-815C-0A0BA6A0BFB9}" destId="{E52BFCC7-E364-4B3D-BFE6-4124E71924E1}" srcOrd="1" destOrd="0" parTransId="{7968C6CC-DF1F-4C10-8EC6-6E29707D9562}" sibTransId="{FE26ECCD-0EBB-4D89-B4A8-CCCCF4F3C9A8}"/>
    <dgm:cxn modelId="{F3D83DBB-5F2B-4AD4-8DAA-622854FD60A2}" srcId="{61B38362-ADFF-4895-815C-0A0BA6A0BFB9}" destId="{25DC496F-D74A-4992-9297-BF5FC718A9B1}" srcOrd="4" destOrd="0" parTransId="{9DFEFF47-4BBC-4D9E-9ECD-5E7DAD0E0A13}" sibTransId="{58A90366-52BF-4347-957F-B1350F75DA30}"/>
    <dgm:cxn modelId="{281980BB-2E44-41AE-83C5-4E3152F6EDC3}" type="presOf" srcId="{761D30E1-9274-439F-83D9-5CE5A3B8DDF7}" destId="{7D216D69-B2CC-4620-9297-D0FBFCA4C731}" srcOrd="0" destOrd="0" presId="urn:microsoft.com/office/officeart/2005/8/layout/vList2"/>
    <dgm:cxn modelId="{B7D12AC0-EED2-4C60-9E5B-D3A73E4D4C22}" srcId="{61B38362-ADFF-4895-815C-0A0BA6A0BFB9}" destId="{0C6B987B-7463-4421-84B1-F6AF4073753E}" srcOrd="0" destOrd="0" parTransId="{4073D363-9B25-46F4-8B4E-91266570264A}" sibTransId="{1BC0FA04-EBC6-4D16-A0F3-18259CC93752}"/>
    <dgm:cxn modelId="{0830BEC7-AB0E-43F2-B107-A9F7025AA79B}" type="presOf" srcId="{25DC496F-D74A-4992-9297-BF5FC718A9B1}" destId="{F55C81E2-A679-4E5D-96A2-6A11676F8AB2}" srcOrd="0" destOrd="0" presId="urn:microsoft.com/office/officeart/2005/8/layout/vList2"/>
    <dgm:cxn modelId="{D367E6CD-C9B8-4A08-B6DA-B98E840FF9E3}" srcId="{61B38362-ADFF-4895-815C-0A0BA6A0BFB9}" destId="{CA7C0653-53B5-4A48-B584-CC288D20C9EC}" srcOrd="2" destOrd="0" parTransId="{10011856-D8C3-44D9-B646-09DD0EEAA78B}" sibTransId="{7864A362-F8E0-453C-9856-15895E6D080D}"/>
    <dgm:cxn modelId="{75681FD0-9D2C-4DCA-B12A-E9239F41E633}" srcId="{9151FED4-30F8-47A2-9653-C60237B23FE4}" destId="{761D30E1-9274-439F-83D9-5CE5A3B8DDF7}" srcOrd="0" destOrd="0" parTransId="{ADB2998A-A9DA-449D-B9F5-4308DC880ABB}" sibTransId="{BA2BF0C0-4EA3-45AB-AFE4-24E2CAF81E82}"/>
    <dgm:cxn modelId="{4BAC39DA-9AC0-4091-8CD1-F171F31E5B40}" type="presOf" srcId="{CA7C0653-53B5-4A48-B584-CC288D20C9EC}" destId="{AC7F61F4-726A-4C80-BBB3-E2617F36D5A0}" srcOrd="0" destOrd="0" presId="urn:microsoft.com/office/officeart/2005/8/layout/vList2"/>
    <dgm:cxn modelId="{079942E3-E4D9-4715-9163-70932D4CB045}" type="presOf" srcId="{E52BFCC7-E364-4B3D-BFE6-4124E71924E1}" destId="{68E0D72E-8C20-4281-BAB0-1CC0ED90188A}" srcOrd="0" destOrd="0" presId="urn:microsoft.com/office/officeart/2005/8/layout/vList2"/>
    <dgm:cxn modelId="{0FB9BBA2-F9F4-4CB2-A51F-FAEE45A54A69}" type="presParOf" srcId="{62F0F782-9942-4851-84C5-C0F58367D033}" destId="{DA2DEBD1-34C1-45C6-AD55-71E57D28F663}" srcOrd="0" destOrd="0" presId="urn:microsoft.com/office/officeart/2005/8/layout/vList2"/>
    <dgm:cxn modelId="{6FA4379F-6B8C-44A5-868B-FA0078902A08}" type="presParOf" srcId="{62F0F782-9942-4851-84C5-C0F58367D033}" destId="{1DA71E82-7ADE-4C28-BA29-08B4BDC8CB50}" srcOrd="1" destOrd="0" presId="urn:microsoft.com/office/officeart/2005/8/layout/vList2"/>
    <dgm:cxn modelId="{BA41ABCC-BBFE-4DC9-8B3B-14F4F41BDF65}" type="presParOf" srcId="{62F0F782-9942-4851-84C5-C0F58367D033}" destId="{68E0D72E-8C20-4281-BAB0-1CC0ED90188A}" srcOrd="2" destOrd="0" presId="urn:microsoft.com/office/officeart/2005/8/layout/vList2"/>
    <dgm:cxn modelId="{93274A17-3F7E-4F3C-B1BD-C010F359EC2B}" type="presParOf" srcId="{62F0F782-9942-4851-84C5-C0F58367D033}" destId="{BA0D81B6-5725-4143-81A5-445785946AB6}" srcOrd="3" destOrd="0" presId="urn:microsoft.com/office/officeart/2005/8/layout/vList2"/>
    <dgm:cxn modelId="{111F47B7-3F90-44B1-8D8F-FF95B14724FE}" type="presParOf" srcId="{62F0F782-9942-4851-84C5-C0F58367D033}" destId="{AC7F61F4-726A-4C80-BBB3-E2617F36D5A0}" srcOrd="4" destOrd="0" presId="urn:microsoft.com/office/officeart/2005/8/layout/vList2"/>
    <dgm:cxn modelId="{7A20E5FE-E37C-4FBB-866D-2EE227F06EB1}" type="presParOf" srcId="{62F0F782-9942-4851-84C5-C0F58367D033}" destId="{6CC78F2D-125F-483F-9AF8-49A90623AC02}" srcOrd="5" destOrd="0" presId="urn:microsoft.com/office/officeart/2005/8/layout/vList2"/>
    <dgm:cxn modelId="{F86BF307-8AB4-4880-882D-04D73AD63139}" type="presParOf" srcId="{62F0F782-9942-4851-84C5-C0F58367D033}" destId="{046C7295-F25E-4B26-A058-FDFB69DAF457}" srcOrd="6" destOrd="0" presId="urn:microsoft.com/office/officeart/2005/8/layout/vList2"/>
    <dgm:cxn modelId="{976DEE04-F04C-4124-B130-5038859B94D8}" type="presParOf" srcId="{62F0F782-9942-4851-84C5-C0F58367D033}" destId="{7D216D69-B2CC-4620-9297-D0FBFCA4C731}" srcOrd="7" destOrd="0" presId="urn:microsoft.com/office/officeart/2005/8/layout/vList2"/>
    <dgm:cxn modelId="{B29B7C6B-2C6F-441D-91DC-30112263BD3C}" type="presParOf" srcId="{62F0F782-9942-4851-84C5-C0F58367D033}" destId="{F55C81E2-A679-4E5D-96A2-6A11676F8AB2}" srcOrd="8" destOrd="0" presId="urn:microsoft.com/office/officeart/2005/8/layout/vList2"/>
    <dgm:cxn modelId="{78578146-D961-433B-8F72-8DD929FB25AB}" type="presParOf" srcId="{62F0F782-9942-4851-84C5-C0F58367D033}" destId="{47C14845-B255-4E2E-84AF-2AE9B1AAA8E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C097-5ACD-4B95-9140-75790D8FAA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4A45E5-D3DB-4199-BB98-1D566E10DDBF}">
      <dgm:prSet/>
      <dgm:spPr>
        <a:solidFill>
          <a:schemeClr val="tx2"/>
        </a:solidFill>
      </dgm:spPr>
      <dgm:t>
        <a:bodyPr/>
        <a:lstStyle/>
        <a:p>
          <a:r>
            <a:rPr lang="zh-CN" dirty="0">
              <a:latin typeface="微软雅黑" panose="020B0503020204020204" pitchFamily="34" charset="-122"/>
              <a:ea typeface="微软雅黑" panose="020B0503020204020204" pitchFamily="34" charset="-122"/>
            </a:rPr>
            <a:t>在使用类图对系统进行建模时需要注意以下几点。</a:t>
          </a:r>
        </a:p>
      </dgm:t>
    </dgm:pt>
    <dgm:pt modelId="{D4DA2555-6D88-4391-80BA-2663E219EC13}" type="parTrans" cxnId="{04FD82FB-E0E1-4546-8DD0-2E6E23CD7B96}">
      <dgm:prSet/>
      <dgm:spPr/>
      <dgm:t>
        <a:bodyPr/>
        <a:lstStyle/>
        <a:p>
          <a:endParaRPr lang="zh-CN" altLang="en-US"/>
        </a:p>
      </dgm:t>
    </dgm:pt>
    <dgm:pt modelId="{A6E9CE6C-F4ED-4342-B0C8-37178B64AB6D}" type="sibTrans" cxnId="{04FD82FB-E0E1-4546-8DD0-2E6E23CD7B96}">
      <dgm:prSet/>
      <dgm:spPr/>
      <dgm:t>
        <a:bodyPr/>
        <a:lstStyle/>
        <a:p>
          <a:endParaRPr lang="zh-CN" altLang="en-US"/>
        </a:p>
      </dgm:t>
    </dgm:pt>
    <dgm:pt modelId="{51760D2B-216A-4A76-B49A-1E296E7A1E14}">
      <dgm:prSet/>
      <dgm:spPr/>
      <dgm:t>
        <a:bodyPr/>
        <a:lstStyle/>
        <a:p>
          <a:r>
            <a:rPr lang="en-US" dirty="0">
              <a:latin typeface="微软雅黑" panose="020B0503020204020204" pitchFamily="34" charset="-122"/>
              <a:ea typeface="微软雅黑" panose="020B0503020204020204" pitchFamily="34" charset="-122"/>
            </a:rPr>
            <a:t>(1)	</a:t>
          </a:r>
          <a:r>
            <a:rPr lang="zh-CN" dirty="0">
              <a:latin typeface="微软雅黑" panose="020B0503020204020204" pitchFamily="34" charset="-122"/>
              <a:ea typeface="微软雅黑" panose="020B0503020204020204" pitchFamily="34" charset="-122"/>
            </a:rPr>
            <a:t>应该从简单概念开始创建类图，比如类的关系等。</a:t>
          </a:r>
        </a:p>
      </dgm:t>
    </dgm:pt>
    <dgm:pt modelId="{128BA116-2185-43AE-83A9-BB3157FC1D5C}" type="parTrans" cxnId="{7B198E56-30F4-4223-A7E8-25DAC075F28A}">
      <dgm:prSet/>
      <dgm:spPr/>
      <dgm:t>
        <a:bodyPr/>
        <a:lstStyle/>
        <a:p>
          <a:endParaRPr lang="zh-CN" altLang="en-US"/>
        </a:p>
      </dgm:t>
    </dgm:pt>
    <dgm:pt modelId="{05DE6514-0F0F-494D-8A12-AD871DB8ABD6}" type="sibTrans" cxnId="{7B198E56-30F4-4223-A7E8-25DAC075F28A}">
      <dgm:prSet/>
      <dgm:spPr/>
      <dgm:t>
        <a:bodyPr/>
        <a:lstStyle/>
        <a:p>
          <a:endParaRPr lang="zh-CN" altLang="en-US"/>
        </a:p>
      </dgm:t>
    </dgm:pt>
    <dgm:pt modelId="{4883A07C-FF69-46CA-979E-7F22D927A94E}">
      <dgm:prSet/>
      <dgm:spPr/>
      <dgm:t>
        <a:bodyPr/>
        <a:lstStyle/>
        <a:p>
          <a:r>
            <a:rPr lang="en-US" dirty="0">
              <a:latin typeface="微软雅黑" panose="020B0503020204020204" pitchFamily="34" charset="-122"/>
              <a:ea typeface="微软雅黑" panose="020B0503020204020204" pitchFamily="34" charset="-122"/>
            </a:rPr>
            <a:t>(2)	</a:t>
          </a:r>
          <a:r>
            <a:rPr lang="zh-CN"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dgm:t>
    </dgm:pt>
    <dgm:pt modelId="{58D2BDA7-C94F-43CE-AC09-5A79051546FF}" type="parTrans" cxnId="{BBA543C5-9D14-4E28-A3A2-28E63D17DC8D}">
      <dgm:prSet/>
      <dgm:spPr/>
      <dgm:t>
        <a:bodyPr/>
        <a:lstStyle/>
        <a:p>
          <a:endParaRPr lang="zh-CN" altLang="en-US"/>
        </a:p>
      </dgm:t>
    </dgm:pt>
    <dgm:pt modelId="{B20FFD1D-6B4B-4A8E-AB88-E4ABE149EA4D}" type="sibTrans" cxnId="{BBA543C5-9D14-4E28-A3A2-28E63D17DC8D}">
      <dgm:prSet/>
      <dgm:spPr/>
      <dgm:t>
        <a:bodyPr/>
        <a:lstStyle/>
        <a:p>
          <a:endParaRPr lang="zh-CN" altLang="en-US"/>
        </a:p>
      </dgm:t>
    </dgm:pt>
    <dgm:pt modelId="{4E8E3053-CA6B-4B02-85B2-3D416B0DF863}">
      <dgm:prSet/>
      <dgm:spPr/>
      <dgm:t>
        <a:bodyPr/>
        <a:lstStyle/>
        <a:p>
          <a:r>
            <a:rPr lang="en-US" dirty="0">
              <a:latin typeface="微软雅黑" panose="020B0503020204020204" pitchFamily="34" charset="-122"/>
              <a:ea typeface="微软雅黑" panose="020B0503020204020204" pitchFamily="34" charset="-122"/>
            </a:rPr>
            <a:t>(3)	</a:t>
          </a:r>
          <a:r>
            <a:rPr lang="zh-CN"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gm:t>
    </dgm:pt>
    <dgm:pt modelId="{FE219AA6-8A0E-4C40-9CBC-D7FB15404E97}" type="parTrans" cxnId="{8F6D34B3-7A40-4D0F-BE12-081803DF294A}">
      <dgm:prSet/>
      <dgm:spPr/>
      <dgm:t>
        <a:bodyPr/>
        <a:lstStyle/>
        <a:p>
          <a:endParaRPr lang="zh-CN" altLang="en-US"/>
        </a:p>
      </dgm:t>
    </dgm:pt>
    <dgm:pt modelId="{E0842250-BD3B-4428-B2FD-83040E12A9AD}" type="sibTrans" cxnId="{8F6D34B3-7A40-4D0F-BE12-081803DF294A}">
      <dgm:prSet/>
      <dgm:spPr/>
      <dgm:t>
        <a:bodyPr/>
        <a:lstStyle/>
        <a:p>
          <a:endParaRPr lang="zh-CN" altLang="en-US"/>
        </a:p>
      </dgm:t>
    </dgm:pt>
    <dgm:pt modelId="{9995F331-B2CA-4713-81AB-427D47DB6F82}" type="pres">
      <dgm:prSet presAssocID="{78DCC097-5ACD-4B95-9140-75790D8FAA8D}" presName="linear" presStyleCnt="0">
        <dgm:presLayoutVars>
          <dgm:animLvl val="lvl"/>
          <dgm:resizeHandles val="exact"/>
        </dgm:presLayoutVars>
      </dgm:prSet>
      <dgm:spPr/>
    </dgm:pt>
    <dgm:pt modelId="{B0E45F24-A19C-479B-B3F4-62C9784D4260}" type="pres">
      <dgm:prSet presAssocID="{3A4A45E5-D3DB-4199-BB98-1D566E10DDBF}" presName="parentText" presStyleLbl="node1" presStyleIdx="0" presStyleCnt="1">
        <dgm:presLayoutVars>
          <dgm:chMax val="0"/>
          <dgm:bulletEnabled val="1"/>
        </dgm:presLayoutVars>
      </dgm:prSet>
      <dgm:spPr/>
    </dgm:pt>
    <dgm:pt modelId="{B1FD4D28-292E-42E7-A9AA-64FB41D5268D}" type="pres">
      <dgm:prSet presAssocID="{3A4A45E5-D3DB-4199-BB98-1D566E10DDBF}" presName="childText" presStyleLbl="revTx" presStyleIdx="0" presStyleCnt="1">
        <dgm:presLayoutVars>
          <dgm:bulletEnabled val="1"/>
        </dgm:presLayoutVars>
      </dgm:prSet>
      <dgm:spPr/>
    </dgm:pt>
  </dgm:ptLst>
  <dgm:cxnLst>
    <dgm:cxn modelId="{50771707-E3F6-4C48-B27C-9F5136C53A30}" type="presOf" srcId="{3A4A45E5-D3DB-4199-BB98-1D566E10DDBF}" destId="{B0E45F24-A19C-479B-B3F4-62C9784D4260}" srcOrd="0" destOrd="0" presId="urn:microsoft.com/office/officeart/2005/8/layout/vList2"/>
    <dgm:cxn modelId="{EA7C1C31-7EE7-48A7-8BF6-4F374B27FB62}" type="presOf" srcId="{78DCC097-5ACD-4B95-9140-75790D8FAA8D}" destId="{9995F331-B2CA-4713-81AB-427D47DB6F82}" srcOrd="0" destOrd="0" presId="urn:microsoft.com/office/officeart/2005/8/layout/vList2"/>
    <dgm:cxn modelId="{7B198E56-30F4-4223-A7E8-25DAC075F28A}" srcId="{3A4A45E5-D3DB-4199-BB98-1D566E10DDBF}" destId="{51760D2B-216A-4A76-B49A-1E296E7A1E14}" srcOrd="0" destOrd="0" parTransId="{128BA116-2185-43AE-83A9-BB3157FC1D5C}" sibTransId="{05DE6514-0F0F-494D-8A12-AD871DB8ABD6}"/>
    <dgm:cxn modelId="{8CA9F477-DAC0-4660-B381-E734E93EB827}" type="presOf" srcId="{51760D2B-216A-4A76-B49A-1E296E7A1E14}" destId="{B1FD4D28-292E-42E7-A9AA-64FB41D5268D}" srcOrd="0" destOrd="0" presId="urn:microsoft.com/office/officeart/2005/8/layout/vList2"/>
    <dgm:cxn modelId="{2A984679-00FA-4902-A7E7-8B33B2DF9B6D}" type="presOf" srcId="{4E8E3053-CA6B-4B02-85B2-3D416B0DF863}" destId="{B1FD4D28-292E-42E7-A9AA-64FB41D5268D}" srcOrd="0" destOrd="2" presId="urn:microsoft.com/office/officeart/2005/8/layout/vList2"/>
    <dgm:cxn modelId="{4FC03CB2-203F-4865-B53C-73B05852ABAE}" type="presOf" srcId="{4883A07C-FF69-46CA-979E-7F22D927A94E}" destId="{B1FD4D28-292E-42E7-A9AA-64FB41D5268D}" srcOrd="0" destOrd="1" presId="urn:microsoft.com/office/officeart/2005/8/layout/vList2"/>
    <dgm:cxn modelId="{8F6D34B3-7A40-4D0F-BE12-081803DF294A}" srcId="{3A4A45E5-D3DB-4199-BB98-1D566E10DDBF}" destId="{4E8E3053-CA6B-4B02-85B2-3D416B0DF863}" srcOrd="2" destOrd="0" parTransId="{FE219AA6-8A0E-4C40-9CBC-D7FB15404E97}" sibTransId="{E0842250-BD3B-4428-B2FD-83040E12A9AD}"/>
    <dgm:cxn modelId="{BBA543C5-9D14-4E28-A3A2-28E63D17DC8D}" srcId="{3A4A45E5-D3DB-4199-BB98-1D566E10DDBF}" destId="{4883A07C-FF69-46CA-979E-7F22D927A94E}" srcOrd="1" destOrd="0" parTransId="{58D2BDA7-C94F-43CE-AC09-5A79051546FF}" sibTransId="{B20FFD1D-6B4B-4A8E-AB88-E4ABE149EA4D}"/>
    <dgm:cxn modelId="{04FD82FB-E0E1-4546-8DD0-2E6E23CD7B96}" srcId="{78DCC097-5ACD-4B95-9140-75790D8FAA8D}" destId="{3A4A45E5-D3DB-4199-BB98-1D566E10DDBF}" srcOrd="0" destOrd="0" parTransId="{D4DA2555-6D88-4391-80BA-2663E219EC13}" sibTransId="{A6E9CE6C-F4ED-4342-B0C8-37178B64AB6D}"/>
    <dgm:cxn modelId="{5E00F50F-B40F-413A-8028-1E225E1CBE55}" type="presParOf" srcId="{9995F331-B2CA-4713-81AB-427D47DB6F82}" destId="{B0E45F24-A19C-479B-B3F4-62C9784D4260}" srcOrd="0" destOrd="0" presId="urn:microsoft.com/office/officeart/2005/8/layout/vList2"/>
    <dgm:cxn modelId="{728BE5FA-899D-4740-BD70-53B8A383C4DA}" type="presParOf" srcId="{9995F331-B2CA-4713-81AB-427D47DB6F82}" destId="{B1FD4D28-292E-42E7-A9AA-64FB41D526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75678C-6320-4AED-BBB5-25F3FBC4F14C}" type="doc">
      <dgm:prSet loTypeId="urn:microsoft.com/office/officeart/2005/8/layout/lProcess3" loCatId="process" qsTypeId="urn:microsoft.com/office/officeart/2005/8/quickstyle/simple1" qsCatId="simple" csTypeId="urn:microsoft.com/office/officeart/2005/8/colors/accent0_3" csCatId="mainScheme"/>
      <dgm:spPr/>
      <dgm:t>
        <a:bodyPr/>
        <a:lstStyle/>
        <a:p>
          <a:endParaRPr lang="zh-CN" altLang="en-US"/>
        </a:p>
      </dgm:t>
    </dgm:pt>
    <dgm:pt modelId="{99296540-4E90-4926-969A-4811F354F365}">
      <dgm:prSet/>
      <dgm:spPr/>
      <dgm:t>
        <a:bodyPr/>
        <a:lstStyle/>
        <a:p>
          <a:r>
            <a:rPr lang="en-US" dirty="0"/>
            <a:t>(1)</a:t>
          </a:r>
          <a:r>
            <a:rPr lang="zh-CN" dirty="0"/>
            <a:t>确定类和关系</a:t>
          </a:r>
        </a:p>
      </dgm:t>
    </dgm:pt>
    <dgm:pt modelId="{C5479EFA-66EB-47F0-9EAA-670F499246BC}" type="parTrans" cxnId="{F930F5CD-E6ED-41AC-8F7B-78349AA2C676}">
      <dgm:prSet/>
      <dgm:spPr/>
      <dgm:t>
        <a:bodyPr/>
        <a:lstStyle/>
        <a:p>
          <a:endParaRPr lang="zh-CN" altLang="en-US"/>
        </a:p>
      </dgm:t>
    </dgm:pt>
    <dgm:pt modelId="{7EA89F20-FD1E-4E1E-863A-579E93C606E2}" type="sibTrans" cxnId="{F930F5CD-E6ED-41AC-8F7B-78349AA2C676}">
      <dgm:prSet/>
      <dgm:spPr/>
      <dgm:t>
        <a:bodyPr/>
        <a:lstStyle/>
        <a:p>
          <a:endParaRPr lang="zh-CN" altLang="en-US"/>
        </a:p>
      </dgm:t>
    </dgm:pt>
    <dgm:pt modelId="{FA7CB9EA-0BBF-42DB-A5F1-376B8AEEE22C}">
      <dgm:prSet/>
      <dgm:spPr/>
      <dgm:t>
        <a:bodyPr/>
        <a:lstStyle/>
        <a:p>
          <a:r>
            <a:rPr lang="zh-CN" dirty="0"/>
            <a:t>根据用例图进行类图的建模首先要做的是通过分析用例图确定类及其关系。找到第一批类，确定类中的内容。</a:t>
          </a:r>
        </a:p>
      </dgm:t>
    </dgm:pt>
    <dgm:pt modelId="{63BD2D3B-BE3D-43F0-A1AA-20CC4B5E050A}" type="parTrans" cxnId="{F2797E0E-FA33-418D-9F50-1904CC0CCAED}">
      <dgm:prSet/>
      <dgm:spPr/>
      <dgm:t>
        <a:bodyPr/>
        <a:lstStyle/>
        <a:p>
          <a:endParaRPr lang="zh-CN" altLang="en-US"/>
        </a:p>
      </dgm:t>
    </dgm:pt>
    <dgm:pt modelId="{43127BF7-1504-486A-8947-460824D376BD}" type="sibTrans" cxnId="{F2797E0E-FA33-418D-9F50-1904CC0CCAED}">
      <dgm:prSet/>
      <dgm:spPr/>
      <dgm:t>
        <a:bodyPr/>
        <a:lstStyle/>
        <a:p>
          <a:endParaRPr lang="zh-CN" altLang="en-US"/>
        </a:p>
      </dgm:t>
    </dgm:pt>
    <dgm:pt modelId="{5741FF17-8B74-41F7-AA39-A0D2CA9BCBE9}">
      <dgm:prSet/>
      <dgm:spPr/>
      <dgm:t>
        <a:bodyPr/>
        <a:lstStyle/>
        <a:p>
          <a:r>
            <a:rPr lang="zh-CN"/>
            <a:t>确定了系统中的主要</a:t>
          </a:r>
          <a:r>
            <a:rPr lang="en-US"/>
            <a:t>'</a:t>
          </a:r>
          <a:r>
            <a:rPr lang="zh-CN"/>
            <a:t>类后，下面通过用例图来确定各个功能应该所属的类。</a:t>
          </a:r>
        </a:p>
      </dgm:t>
    </dgm:pt>
    <dgm:pt modelId="{629BD3BE-933D-4806-B8D2-65EE411A1CC9}" type="parTrans" cxnId="{CF0517FE-F956-4F2F-AFFB-6E1F0A91B36C}">
      <dgm:prSet/>
      <dgm:spPr/>
      <dgm:t>
        <a:bodyPr/>
        <a:lstStyle/>
        <a:p>
          <a:endParaRPr lang="zh-CN" altLang="en-US"/>
        </a:p>
      </dgm:t>
    </dgm:pt>
    <dgm:pt modelId="{C0A9F957-B871-4EBD-8104-24EEC0907DFA}" type="sibTrans" cxnId="{CF0517FE-F956-4F2F-AFFB-6E1F0A91B36C}">
      <dgm:prSet/>
      <dgm:spPr/>
      <dgm:t>
        <a:bodyPr/>
        <a:lstStyle/>
        <a:p>
          <a:endParaRPr lang="zh-CN" altLang="en-US"/>
        </a:p>
      </dgm:t>
    </dgm:pt>
    <dgm:pt modelId="{D418887A-2F22-4746-B4CF-D43A4548AFFD}">
      <dgm:prSet/>
      <dgm:spPr/>
      <dgm:t>
        <a:bodyPr/>
        <a:lstStyle/>
        <a:p>
          <a:r>
            <a:rPr lang="zh-CN"/>
            <a:t>下面通过添加类之间的多重性让类图的信息更加详细，并且对类图进行调整以便保证没有冗余的类和关系。</a:t>
          </a:r>
        </a:p>
      </dgm:t>
    </dgm:pt>
    <dgm:pt modelId="{56D2EC83-65D3-4D6E-94E6-C3A296DA7997}" type="parTrans" cxnId="{1F5AB6B2-EBE6-4E36-91FC-03771729A988}">
      <dgm:prSet/>
      <dgm:spPr/>
      <dgm:t>
        <a:bodyPr/>
        <a:lstStyle/>
        <a:p>
          <a:endParaRPr lang="zh-CN" altLang="en-US"/>
        </a:p>
      </dgm:t>
    </dgm:pt>
    <dgm:pt modelId="{6592E4D4-F926-4EED-9054-93E7C33397DE}" type="sibTrans" cxnId="{1F5AB6B2-EBE6-4E36-91FC-03771729A988}">
      <dgm:prSet/>
      <dgm:spPr/>
      <dgm:t>
        <a:bodyPr/>
        <a:lstStyle/>
        <a:p>
          <a:endParaRPr lang="zh-CN" altLang="en-US"/>
        </a:p>
      </dgm:t>
    </dgm:pt>
    <dgm:pt modelId="{A31E7B57-AE7F-4535-A342-2949D4D3CBBF}">
      <dgm:prSet/>
      <dgm:spPr/>
      <dgm:t>
        <a:bodyPr/>
        <a:lstStyle/>
        <a:p>
          <a:r>
            <a:rPr lang="en-US"/>
            <a:t>(2)</a:t>
          </a:r>
          <a:r>
            <a:rPr lang="zh-CN"/>
            <a:t>确定属性和操作</a:t>
          </a:r>
        </a:p>
      </dgm:t>
    </dgm:pt>
    <dgm:pt modelId="{B03B7228-4729-4BD1-8C51-9BA51295EC14}" type="parTrans" cxnId="{FF9E667C-EC48-475D-8317-ECF0E30907F6}">
      <dgm:prSet/>
      <dgm:spPr/>
      <dgm:t>
        <a:bodyPr/>
        <a:lstStyle/>
        <a:p>
          <a:endParaRPr lang="zh-CN" altLang="en-US"/>
        </a:p>
      </dgm:t>
    </dgm:pt>
    <dgm:pt modelId="{7AB3A6B2-9A2B-44C1-886E-2E02103DD540}" type="sibTrans" cxnId="{FF9E667C-EC48-475D-8317-ECF0E30907F6}">
      <dgm:prSet/>
      <dgm:spPr/>
      <dgm:t>
        <a:bodyPr/>
        <a:lstStyle/>
        <a:p>
          <a:endParaRPr lang="zh-CN" altLang="en-US"/>
        </a:p>
      </dgm:t>
    </dgm:pt>
    <dgm:pt modelId="{43D5A86E-5207-40B4-9E3F-0925F2F88F6A}">
      <dgm:prSet/>
      <dgm:spPr/>
      <dgm:t>
        <a:bodyPr/>
        <a:lstStyle/>
        <a:p>
          <a:r>
            <a:rPr lang="zh-CN"/>
            <a:t>下面根据已经建好的类和关系为系统中的类开始添加属性和操作以便提供数据存储和需要的功能来完成系统功能</a:t>
          </a:r>
        </a:p>
      </dgm:t>
    </dgm:pt>
    <dgm:pt modelId="{40DF730A-D3A0-40BE-B1EA-BB6B67D17868}" type="parTrans" cxnId="{B91CEAF1-36A1-467E-AFE5-40E12F0EC9D5}">
      <dgm:prSet/>
      <dgm:spPr/>
      <dgm:t>
        <a:bodyPr/>
        <a:lstStyle/>
        <a:p>
          <a:endParaRPr lang="zh-CN" altLang="en-US"/>
        </a:p>
      </dgm:t>
    </dgm:pt>
    <dgm:pt modelId="{685C6A70-9D4C-470C-A3C9-FB43D104E984}" type="sibTrans" cxnId="{B91CEAF1-36A1-467E-AFE5-40E12F0EC9D5}">
      <dgm:prSet/>
      <dgm:spPr/>
      <dgm:t>
        <a:bodyPr/>
        <a:lstStyle/>
        <a:p>
          <a:endParaRPr lang="zh-CN" altLang="en-US"/>
        </a:p>
      </dgm:t>
    </dgm:pt>
    <dgm:pt modelId="{28F62101-E4A9-43F8-9B81-671047582586}">
      <dgm:prSet/>
      <dgm:spPr/>
      <dgm:t>
        <a:bodyPr/>
        <a:lstStyle/>
        <a:p>
          <a:r>
            <a:rPr lang="zh-CN"/>
            <a:t>最后，为属性和操作提供参数、数据类型和初始值。</a:t>
          </a:r>
        </a:p>
      </dgm:t>
    </dgm:pt>
    <dgm:pt modelId="{1E07810C-6975-4373-891E-E41F37910607}" type="parTrans" cxnId="{99409B23-32F3-4DE9-92DE-77B73E0CC9EA}">
      <dgm:prSet/>
      <dgm:spPr/>
      <dgm:t>
        <a:bodyPr/>
        <a:lstStyle/>
        <a:p>
          <a:endParaRPr lang="zh-CN" altLang="en-US"/>
        </a:p>
      </dgm:t>
    </dgm:pt>
    <dgm:pt modelId="{70591CED-6A29-45E2-A1EC-A52386E8F91D}" type="sibTrans" cxnId="{99409B23-32F3-4DE9-92DE-77B73E0CC9EA}">
      <dgm:prSet/>
      <dgm:spPr/>
      <dgm:t>
        <a:bodyPr/>
        <a:lstStyle/>
        <a:p>
          <a:endParaRPr lang="zh-CN" altLang="en-US"/>
        </a:p>
      </dgm:t>
    </dgm:pt>
    <dgm:pt modelId="{0EE6F2AB-F0C4-492F-8B30-3151D29EE5A2}" type="pres">
      <dgm:prSet presAssocID="{5975678C-6320-4AED-BBB5-25F3FBC4F14C}" presName="Name0" presStyleCnt="0">
        <dgm:presLayoutVars>
          <dgm:chPref val="3"/>
          <dgm:dir/>
          <dgm:animLvl val="lvl"/>
          <dgm:resizeHandles/>
        </dgm:presLayoutVars>
      </dgm:prSet>
      <dgm:spPr/>
    </dgm:pt>
    <dgm:pt modelId="{EAC9B847-7AF2-4394-9582-A75CA3C0A850}" type="pres">
      <dgm:prSet presAssocID="{99296540-4E90-4926-969A-4811F354F365}" presName="horFlow" presStyleCnt="0"/>
      <dgm:spPr/>
    </dgm:pt>
    <dgm:pt modelId="{80B96F22-8123-42CF-8DEE-9CBBD3833C17}" type="pres">
      <dgm:prSet presAssocID="{99296540-4E90-4926-969A-4811F354F365}" presName="bigChev" presStyleLbl="node1" presStyleIdx="0" presStyleCnt="2"/>
      <dgm:spPr/>
    </dgm:pt>
    <dgm:pt modelId="{C00F4E09-A73D-43D2-8B19-6371EAD36655}" type="pres">
      <dgm:prSet presAssocID="{63BD2D3B-BE3D-43F0-A1AA-20CC4B5E050A}" presName="parTrans" presStyleCnt="0"/>
      <dgm:spPr/>
    </dgm:pt>
    <dgm:pt modelId="{42CC3BAF-8BAC-4847-88AD-626277546C39}" type="pres">
      <dgm:prSet presAssocID="{FA7CB9EA-0BBF-42DB-A5F1-376B8AEEE22C}" presName="node" presStyleLbl="alignAccFollowNode1" presStyleIdx="0" presStyleCnt="5">
        <dgm:presLayoutVars>
          <dgm:bulletEnabled val="1"/>
        </dgm:presLayoutVars>
      </dgm:prSet>
      <dgm:spPr/>
    </dgm:pt>
    <dgm:pt modelId="{107BBFD2-7024-43C4-8F71-8F865F1031FB}" type="pres">
      <dgm:prSet presAssocID="{43127BF7-1504-486A-8947-460824D376BD}" presName="sibTrans" presStyleCnt="0"/>
      <dgm:spPr/>
    </dgm:pt>
    <dgm:pt modelId="{BAA11FF1-CDD4-4DA1-B9EC-1BADF05A5542}" type="pres">
      <dgm:prSet presAssocID="{5741FF17-8B74-41F7-AA39-A0D2CA9BCBE9}" presName="node" presStyleLbl="alignAccFollowNode1" presStyleIdx="1" presStyleCnt="5">
        <dgm:presLayoutVars>
          <dgm:bulletEnabled val="1"/>
        </dgm:presLayoutVars>
      </dgm:prSet>
      <dgm:spPr/>
    </dgm:pt>
    <dgm:pt modelId="{D7B9985C-4E38-4708-ACBE-F6CE1DA20233}" type="pres">
      <dgm:prSet presAssocID="{C0A9F957-B871-4EBD-8104-24EEC0907DFA}" presName="sibTrans" presStyleCnt="0"/>
      <dgm:spPr/>
    </dgm:pt>
    <dgm:pt modelId="{B3081627-0B0C-401C-BFC3-CA49482A1D59}" type="pres">
      <dgm:prSet presAssocID="{D418887A-2F22-4746-B4CF-D43A4548AFFD}" presName="node" presStyleLbl="alignAccFollowNode1" presStyleIdx="2" presStyleCnt="5">
        <dgm:presLayoutVars>
          <dgm:bulletEnabled val="1"/>
        </dgm:presLayoutVars>
      </dgm:prSet>
      <dgm:spPr/>
    </dgm:pt>
    <dgm:pt modelId="{F4307DB6-FAEE-49AA-A9A0-F74E54AD80D3}" type="pres">
      <dgm:prSet presAssocID="{99296540-4E90-4926-969A-4811F354F365}" presName="vSp" presStyleCnt="0"/>
      <dgm:spPr/>
    </dgm:pt>
    <dgm:pt modelId="{313AC581-D93D-450F-8BB4-A28B345DB0AE}" type="pres">
      <dgm:prSet presAssocID="{A31E7B57-AE7F-4535-A342-2949D4D3CBBF}" presName="horFlow" presStyleCnt="0"/>
      <dgm:spPr/>
    </dgm:pt>
    <dgm:pt modelId="{A48E5123-ABFF-4878-AEF0-43C9D649D7EC}" type="pres">
      <dgm:prSet presAssocID="{A31E7B57-AE7F-4535-A342-2949D4D3CBBF}" presName="bigChev" presStyleLbl="node1" presStyleIdx="1" presStyleCnt="2"/>
      <dgm:spPr/>
    </dgm:pt>
    <dgm:pt modelId="{7BE4DA90-E9A2-4B2F-A724-783311BBA2AD}" type="pres">
      <dgm:prSet presAssocID="{40DF730A-D3A0-40BE-B1EA-BB6B67D17868}" presName="parTrans" presStyleCnt="0"/>
      <dgm:spPr/>
    </dgm:pt>
    <dgm:pt modelId="{38DA9F59-D7C8-4486-AB38-E7379EA52BCE}" type="pres">
      <dgm:prSet presAssocID="{43D5A86E-5207-40B4-9E3F-0925F2F88F6A}" presName="node" presStyleLbl="alignAccFollowNode1" presStyleIdx="3" presStyleCnt="5">
        <dgm:presLayoutVars>
          <dgm:bulletEnabled val="1"/>
        </dgm:presLayoutVars>
      </dgm:prSet>
      <dgm:spPr/>
    </dgm:pt>
    <dgm:pt modelId="{F2A21CCC-5990-42E3-B34B-9504F45BDAA5}" type="pres">
      <dgm:prSet presAssocID="{685C6A70-9D4C-470C-A3C9-FB43D104E984}" presName="sibTrans" presStyleCnt="0"/>
      <dgm:spPr/>
    </dgm:pt>
    <dgm:pt modelId="{5FC74637-134A-4E46-AFBC-76DECA6E1195}" type="pres">
      <dgm:prSet presAssocID="{28F62101-E4A9-43F8-9B81-671047582586}" presName="node" presStyleLbl="alignAccFollowNode1" presStyleIdx="4" presStyleCnt="5">
        <dgm:presLayoutVars>
          <dgm:bulletEnabled val="1"/>
        </dgm:presLayoutVars>
      </dgm:prSet>
      <dgm:spPr/>
    </dgm:pt>
  </dgm:ptLst>
  <dgm:cxnLst>
    <dgm:cxn modelId="{FC767308-7750-4284-AFF6-DC59D6A22343}" type="presOf" srcId="{5741FF17-8B74-41F7-AA39-A0D2CA9BCBE9}" destId="{BAA11FF1-CDD4-4DA1-B9EC-1BADF05A5542}" srcOrd="0" destOrd="0" presId="urn:microsoft.com/office/officeart/2005/8/layout/lProcess3"/>
    <dgm:cxn modelId="{F2797E0E-FA33-418D-9F50-1904CC0CCAED}" srcId="{99296540-4E90-4926-969A-4811F354F365}" destId="{FA7CB9EA-0BBF-42DB-A5F1-376B8AEEE22C}" srcOrd="0" destOrd="0" parTransId="{63BD2D3B-BE3D-43F0-A1AA-20CC4B5E050A}" sibTransId="{43127BF7-1504-486A-8947-460824D376BD}"/>
    <dgm:cxn modelId="{C90AD512-CD4D-4393-A193-304164766A60}" type="presOf" srcId="{A31E7B57-AE7F-4535-A342-2949D4D3CBBF}" destId="{A48E5123-ABFF-4878-AEF0-43C9D649D7EC}" srcOrd="0" destOrd="0" presId="urn:microsoft.com/office/officeart/2005/8/layout/lProcess3"/>
    <dgm:cxn modelId="{6952541F-DBFC-4EE8-8764-93914E03CCEF}" type="presOf" srcId="{D418887A-2F22-4746-B4CF-D43A4548AFFD}" destId="{B3081627-0B0C-401C-BFC3-CA49482A1D59}" srcOrd="0" destOrd="0" presId="urn:microsoft.com/office/officeart/2005/8/layout/lProcess3"/>
    <dgm:cxn modelId="{99409B23-32F3-4DE9-92DE-77B73E0CC9EA}" srcId="{A31E7B57-AE7F-4535-A342-2949D4D3CBBF}" destId="{28F62101-E4A9-43F8-9B81-671047582586}" srcOrd="1" destOrd="0" parTransId="{1E07810C-6975-4373-891E-E41F37910607}" sibTransId="{70591CED-6A29-45E2-A1EC-A52386E8F91D}"/>
    <dgm:cxn modelId="{B8CFE16D-DCA2-4D6D-A8BD-636ABD91A746}" type="presOf" srcId="{FA7CB9EA-0BBF-42DB-A5F1-376B8AEEE22C}" destId="{42CC3BAF-8BAC-4847-88AD-626277546C39}" srcOrd="0" destOrd="0" presId="urn:microsoft.com/office/officeart/2005/8/layout/lProcess3"/>
    <dgm:cxn modelId="{CDF92F50-9F24-4169-AFE6-FAD2934FDD06}" type="presOf" srcId="{5975678C-6320-4AED-BBB5-25F3FBC4F14C}" destId="{0EE6F2AB-F0C4-492F-8B30-3151D29EE5A2}" srcOrd="0" destOrd="0" presId="urn:microsoft.com/office/officeart/2005/8/layout/lProcess3"/>
    <dgm:cxn modelId="{FF9E667C-EC48-475D-8317-ECF0E30907F6}" srcId="{5975678C-6320-4AED-BBB5-25F3FBC4F14C}" destId="{A31E7B57-AE7F-4535-A342-2949D4D3CBBF}" srcOrd="1" destOrd="0" parTransId="{B03B7228-4729-4BD1-8C51-9BA51295EC14}" sibTransId="{7AB3A6B2-9A2B-44C1-886E-2E02103DD540}"/>
    <dgm:cxn modelId="{7E73C29F-B0CF-4475-853B-258CB0B50235}" type="presOf" srcId="{28F62101-E4A9-43F8-9B81-671047582586}" destId="{5FC74637-134A-4E46-AFBC-76DECA6E1195}" srcOrd="0" destOrd="0" presId="urn:microsoft.com/office/officeart/2005/8/layout/lProcess3"/>
    <dgm:cxn modelId="{1F5AB6B2-EBE6-4E36-91FC-03771729A988}" srcId="{99296540-4E90-4926-969A-4811F354F365}" destId="{D418887A-2F22-4746-B4CF-D43A4548AFFD}" srcOrd="2" destOrd="0" parTransId="{56D2EC83-65D3-4D6E-94E6-C3A296DA7997}" sibTransId="{6592E4D4-F926-4EED-9054-93E7C33397DE}"/>
    <dgm:cxn modelId="{099963BA-1F1E-4800-8FB8-CAB7663EE9F2}" type="presOf" srcId="{43D5A86E-5207-40B4-9E3F-0925F2F88F6A}" destId="{38DA9F59-D7C8-4486-AB38-E7379EA52BCE}" srcOrd="0" destOrd="0" presId="urn:microsoft.com/office/officeart/2005/8/layout/lProcess3"/>
    <dgm:cxn modelId="{F930F5CD-E6ED-41AC-8F7B-78349AA2C676}" srcId="{5975678C-6320-4AED-BBB5-25F3FBC4F14C}" destId="{99296540-4E90-4926-969A-4811F354F365}" srcOrd="0" destOrd="0" parTransId="{C5479EFA-66EB-47F0-9EAA-670F499246BC}" sibTransId="{7EA89F20-FD1E-4E1E-863A-579E93C606E2}"/>
    <dgm:cxn modelId="{3EE47FD7-B0A1-4669-9DC4-0EEB5C29802B}" type="presOf" srcId="{99296540-4E90-4926-969A-4811F354F365}" destId="{80B96F22-8123-42CF-8DEE-9CBBD3833C17}" srcOrd="0" destOrd="0" presId="urn:microsoft.com/office/officeart/2005/8/layout/lProcess3"/>
    <dgm:cxn modelId="{B91CEAF1-36A1-467E-AFE5-40E12F0EC9D5}" srcId="{A31E7B57-AE7F-4535-A342-2949D4D3CBBF}" destId="{43D5A86E-5207-40B4-9E3F-0925F2F88F6A}" srcOrd="0" destOrd="0" parTransId="{40DF730A-D3A0-40BE-B1EA-BB6B67D17868}" sibTransId="{685C6A70-9D4C-470C-A3C9-FB43D104E984}"/>
    <dgm:cxn modelId="{CF0517FE-F956-4F2F-AFFB-6E1F0A91B36C}" srcId="{99296540-4E90-4926-969A-4811F354F365}" destId="{5741FF17-8B74-41F7-AA39-A0D2CA9BCBE9}" srcOrd="1" destOrd="0" parTransId="{629BD3BE-933D-4806-B8D2-65EE411A1CC9}" sibTransId="{C0A9F957-B871-4EBD-8104-24EEC0907DFA}"/>
    <dgm:cxn modelId="{2B86F3C0-679F-4241-93C3-86F859D7AA34}" type="presParOf" srcId="{0EE6F2AB-F0C4-492F-8B30-3151D29EE5A2}" destId="{EAC9B847-7AF2-4394-9582-A75CA3C0A850}" srcOrd="0" destOrd="0" presId="urn:microsoft.com/office/officeart/2005/8/layout/lProcess3"/>
    <dgm:cxn modelId="{1D722000-BABE-4DF8-A4A0-9D2A47FCEE56}" type="presParOf" srcId="{EAC9B847-7AF2-4394-9582-A75CA3C0A850}" destId="{80B96F22-8123-42CF-8DEE-9CBBD3833C17}" srcOrd="0" destOrd="0" presId="urn:microsoft.com/office/officeart/2005/8/layout/lProcess3"/>
    <dgm:cxn modelId="{09DDDDC3-B4E0-4B94-9A31-45C411549771}" type="presParOf" srcId="{EAC9B847-7AF2-4394-9582-A75CA3C0A850}" destId="{C00F4E09-A73D-43D2-8B19-6371EAD36655}" srcOrd="1" destOrd="0" presId="urn:microsoft.com/office/officeart/2005/8/layout/lProcess3"/>
    <dgm:cxn modelId="{D9B4E6C9-272A-4D74-924D-7303833FD272}" type="presParOf" srcId="{EAC9B847-7AF2-4394-9582-A75CA3C0A850}" destId="{42CC3BAF-8BAC-4847-88AD-626277546C39}" srcOrd="2" destOrd="0" presId="urn:microsoft.com/office/officeart/2005/8/layout/lProcess3"/>
    <dgm:cxn modelId="{FC1B37F3-5EE4-47F9-8413-3AB74606227D}" type="presParOf" srcId="{EAC9B847-7AF2-4394-9582-A75CA3C0A850}" destId="{107BBFD2-7024-43C4-8F71-8F865F1031FB}" srcOrd="3" destOrd="0" presId="urn:microsoft.com/office/officeart/2005/8/layout/lProcess3"/>
    <dgm:cxn modelId="{9EDF2976-8376-4D4B-A520-511528B0BBA0}" type="presParOf" srcId="{EAC9B847-7AF2-4394-9582-A75CA3C0A850}" destId="{BAA11FF1-CDD4-4DA1-B9EC-1BADF05A5542}" srcOrd="4" destOrd="0" presId="urn:microsoft.com/office/officeart/2005/8/layout/lProcess3"/>
    <dgm:cxn modelId="{DFBB1BB7-FB97-43CA-8BF0-C72432E7166D}" type="presParOf" srcId="{EAC9B847-7AF2-4394-9582-A75CA3C0A850}" destId="{D7B9985C-4E38-4708-ACBE-F6CE1DA20233}" srcOrd="5" destOrd="0" presId="urn:microsoft.com/office/officeart/2005/8/layout/lProcess3"/>
    <dgm:cxn modelId="{4ECDDDAB-BABF-445E-BC2C-D6C5E2F435DE}" type="presParOf" srcId="{EAC9B847-7AF2-4394-9582-A75CA3C0A850}" destId="{B3081627-0B0C-401C-BFC3-CA49482A1D59}" srcOrd="6" destOrd="0" presId="urn:microsoft.com/office/officeart/2005/8/layout/lProcess3"/>
    <dgm:cxn modelId="{9A2AA448-6968-4F27-953D-69A28832587F}" type="presParOf" srcId="{0EE6F2AB-F0C4-492F-8B30-3151D29EE5A2}" destId="{F4307DB6-FAEE-49AA-A9A0-F74E54AD80D3}" srcOrd="1" destOrd="0" presId="urn:microsoft.com/office/officeart/2005/8/layout/lProcess3"/>
    <dgm:cxn modelId="{901B0406-A187-4EEA-8EA7-81A4513C6A64}" type="presParOf" srcId="{0EE6F2AB-F0C4-492F-8B30-3151D29EE5A2}" destId="{313AC581-D93D-450F-8BB4-A28B345DB0AE}" srcOrd="2" destOrd="0" presId="urn:microsoft.com/office/officeart/2005/8/layout/lProcess3"/>
    <dgm:cxn modelId="{C1DFD81F-8EDC-415D-B1E8-793ADA4DE5C5}" type="presParOf" srcId="{313AC581-D93D-450F-8BB4-A28B345DB0AE}" destId="{A48E5123-ABFF-4878-AEF0-43C9D649D7EC}" srcOrd="0" destOrd="0" presId="urn:microsoft.com/office/officeart/2005/8/layout/lProcess3"/>
    <dgm:cxn modelId="{C84D46BD-3879-4645-B251-D83D8EB36CB9}" type="presParOf" srcId="{313AC581-D93D-450F-8BB4-A28B345DB0AE}" destId="{7BE4DA90-E9A2-4B2F-A724-783311BBA2AD}" srcOrd="1" destOrd="0" presId="urn:microsoft.com/office/officeart/2005/8/layout/lProcess3"/>
    <dgm:cxn modelId="{043B057C-5D63-4A7B-998D-AEA01434E9DB}" type="presParOf" srcId="{313AC581-D93D-450F-8BB4-A28B345DB0AE}" destId="{38DA9F59-D7C8-4486-AB38-E7379EA52BCE}" srcOrd="2" destOrd="0" presId="urn:microsoft.com/office/officeart/2005/8/layout/lProcess3"/>
    <dgm:cxn modelId="{4B23CAD1-2EA0-4DA5-B361-2B7E65954256}" type="presParOf" srcId="{313AC581-D93D-450F-8BB4-A28B345DB0AE}" destId="{F2A21CCC-5990-42E3-B34B-9504F45BDAA5}" srcOrd="3" destOrd="0" presId="urn:microsoft.com/office/officeart/2005/8/layout/lProcess3"/>
    <dgm:cxn modelId="{8D0B3836-B194-4F76-874A-EF3B30DE6C44}" type="presParOf" srcId="{313AC581-D93D-450F-8BB4-A28B345DB0AE}" destId="{5FC74637-134A-4E46-AFBC-76DECA6E119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84EDB8-61A4-4417-BB3B-83F7942440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11938334-35F6-42E2-BE8D-FEA96558F662}">
      <dgm:prSet/>
      <dgm:spPr/>
      <dgm:t>
        <a:bodyPr/>
        <a:lstStyle/>
        <a:p>
          <a:r>
            <a:rPr lang="en-US" dirty="0"/>
            <a:t>1</a:t>
          </a:r>
          <a:r>
            <a:rPr lang="zh-CN" dirty="0"/>
            <a:t>）建立焦点，确定活动的业务流程</a:t>
          </a:r>
        </a:p>
      </dgm:t>
    </dgm:pt>
    <dgm:pt modelId="{51F275DC-9C8A-45E9-91C6-F7C180B1CD79}" type="parTrans" cxnId="{07FE7A61-0934-4E91-8C1D-FAF0084772E3}">
      <dgm:prSet/>
      <dgm:spPr/>
      <dgm:t>
        <a:bodyPr/>
        <a:lstStyle/>
        <a:p>
          <a:endParaRPr lang="zh-CN" altLang="en-US"/>
        </a:p>
      </dgm:t>
    </dgm:pt>
    <dgm:pt modelId="{D3FC4795-F07D-48C0-A15F-A81D90DF59C9}" type="sibTrans" cxnId="{07FE7A61-0934-4E91-8C1D-FAF0084772E3}">
      <dgm:prSet/>
      <dgm:spPr/>
      <dgm:t>
        <a:bodyPr/>
        <a:lstStyle/>
        <a:p>
          <a:endParaRPr lang="zh-CN" altLang="en-US"/>
        </a:p>
      </dgm:t>
    </dgm:pt>
    <dgm:pt modelId="{F7E6D072-DEF1-4C89-B8BB-0C6ED458F523}">
      <dgm:prSet/>
      <dgm:spPr/>
      <dgm:t>
        <a:bodyPr/>
        <a:lstStyle/>
        <a:p>
          <a:r>
            <a:rPr lang="en-US"/>
            <a:t>2</a:t>
          </a:r>
          <a:r>
            <a:rPr lang="zh-CN"/>
            <a:t>）确定业务对象</a:t>
          </a:r>
        </a:p>
      </dgm:t>
    </dgm:pt>
    <dgm:pt modelId="{6264C23A-206B-42D9-8467-6E4007773993}" type="parTrans" cxnId="{3D7A18B2-4020-4917-9486-E21A4A9CC847}">
      <dgm:prSet/>
      <dgm:spPr/>
      <dgm:t>
        <a:bodyPr/>
        <a:lstStyle/>
        <a:p>
          <a:endParaRPr lang="zh-CN" altLang="en-US"/>
        </a:p>
      </dgm:t>
    </dgm:pt>
    <dgm:pt modelId="{8CC71B91-7198-479E-A5A4-154566358361}" type="sibTrans" cxnId="{3D7A18B2-4020-4917-9486-E21A4A9CC847}">
      <dgm:prSet/>
      <dgm:spPr/>
      <dgm:t>
        <a:bodyPr/>
        <a:lstStyle/>
        <a:p>
          <a:endParaRPr lang="zh-CN" altLang="en-US"/>
        </a:p>
      </dgm:t>
    </dgm:pt>
    <dgm:pt modelId="{F04FC0DB-2EE1-4C78-AF17-10A0E14C8C7C}">
      <dgm:prSet/>
      <dgm:spPr/>
      <dgm:t>
        <a:bodyPr/>
        <a:lstStyle/>
        <a:p>
          <a:r>
            <a:rPr lang="en-US"/>
            <a:t>3</a:t>
          </a:r>
          <a:r>
            <a:rPr lang="zh-CN"/>
            <a:t>）确定其实和终止状态，识别前置和后置条件、工作流边界</a:t>
          </a:r>
        </a:p>
      </dgm:t>
    </dgm:pt>
    <dgm:pt modelId="{3FFF98A0-22B6-4707-BC86-FE0A30E810BD}" type="parTrans" cxnId="{21287762-1413-44A5-9504-5C75BAB82B31}">
      <dgm:prSet/>
      <dgm:spPr/>
      <dgm:t>
        <a:bodyPr/>
        <a:lstStyle/>
        <a:p>
          <a:endParaRPr lang="zh-CN" altLang="en-US"/>
        </a:p>
      </dgm:t>
    </dgm:pt>
    <dgm:pt modelId="{A519290F-BECA-448A-AC20-FE4A96ACD28B}" type="sibTrans" cxnId="{21287762-1413-44A5-9504-5C75BAB82B31}">
      <dgm:prSet/>
      <dgm:spPr/>
      <dgm:t>
        <a:bodyPr/>
        <a:lstStyle/>
        <a:p>
          <a:endParaRPr lang="zh-CN" altLang="en-US"/>
        </a:p>
      </dgm:t>
    </dgm:pt>
    <dgm:pt modelId="{4DA14A6C-4111-4C33-AD1F-EDF87664A64E}">
      <dgm:prSet/>
      <dgm:spPr/>
      <dgm:t>
        <a:bodyPr/>
        <a:lstStyle/>
        <a:p>
          <a:r>
            <a:rPr lang="en-US"/>
            <a:t>4</a:t>
          </a:r>
          <a:r>
            <a:rPr lang="zh-CN"/>
            <a:t>）说明随时间发生的动作和活动</a:t>
          </a:r>
        </a:p>
      </dgm:t>
    </dgm:pt>
    <dgm:pt modelId="{CA67693F-BB09-4BD5-B6F2-7CA906A911CA}" type="parTrans" cxnId="{43AB01B3-D138-4845-AB0C-206E32C16700}">
      <dgm:prSet/>
      <dgm:spPr/>
      <dgm:t>
        <a:bodyPr/>
        <a:lstStyle/>
        <a:p>
          <a:endParaRPr lang="zh-CN" altLang="en-US"/>
        </a:p>
      </dgm:t>
    </dgm:pt>
    <dgm:pt modelId="{14F4FA35-9082-4798-8CB9-6880F01AEF0C}" type="sibTrans" cxnId="{43AB01B3-D138-4845-AB0C-206E32C16700}">
      <dgm:prSet/>
      <dgm:spPr/>
      <dgm:t>
        <a:bodyPr/>
        <a:lstStyle/>
        <a:p>
          <a:endParaRPr lang="zh-CN" altLang="en-US"/>
        </a:p>
      </dgm:t>
    </dgm:pt>
    <dgm:pt modelId="{8F0E4507-BBCB-4B45-B013-2B7F3B51E5D7}">
      <dgm:prSet/>
      <dgm:spPr/>
      <dgm:t>
        <a:bodyPr/>
        <a:lstStyle/>
        <a:p>
          <a:r>
            <a:rPr lang="en-US"/>
            <a:t>5</a:t>
          </a:r>
          <a:r>
            <a:rPr lang="zh-CN"/>
            <a:t>）对复杂重复的活动集合归到一个状态节点，并单独用活动图表示</a:t>
          </a:r>
        </a:p>
      </dgm:t>
    </dgm:pt>
    <dgm:pt modelId="{3917772F-2AF1-4B64-A1F0-631FCD3C3702}" type="parTrans" cxnId="{5BB42E8B-88D5-43A3-BBFA-B94AA7337738}">
      <dgm:prSet/>
      <dgm:spPr/>
      <dgm:t>
        <a:bodyPr/>
        <a:lstStyle/>
        <a:p>
          <a:endParaRPr lang="zh-CN" altLang="en-US"/>
        </a:p>
      </dgm:t>
    </dgm:pt>
    <dgm:pt modelId="{39628070-3252-457C-8F7B-EC86E9657B7D}" type="sibTrans" cxnId="{5BB42E8B-88D5-43A3-BBFA-B94AA7337738}">
      <dgm:prSet/>
      <dgm:spPr/>
      <dgm:t>
        <a:bodyPr/>
        <a:lstStyle/>
        <a:p>
          <a:endParaRPr lang="zh-CN" altLang="en-US"/>
        </a:p>
      </dgm:t>
    </dgm:pt>
    <dgm:pt modelId="{204C8502-117B-434E-A17A-4C7A12C2E463}">
      <dgm:prSet/>
      <dgm:spPr/>
      <dgm:t>
        <a:bodyPr/>
        <a:lstStyle/>
        <a:p>
          <a:r>
            <a:rPr lang="en-US"/>
            <a:t>6</a:t>
          </a:r>
          <a:r>
            <a:rPr lang="zh-CN"/>
            <a:t>）找出连接活动和动作的转换，考虑分支、汇合等</a:t>
          </a:r>
        </a:p>
      </dgm:t>
    </dgm:pt>
    <dgm:pt modelId="{989727C5-2760-403E-B5E1-72F3FB76A2D2}" type="parTrans" cxnId="{9BDA872D-AC2B-4E4A-933E-A86AC70BCC78}">
      <dgm:prSet/>
      <dgm:spPr/>
      <dgm:t>
        <a:bodyPr/>
        <a:lstStyle/>
        <a:p>
          <a:endParaRPr lang="zh-CN" altLang="en-US"/>
        </a:p>
      </dgm:t>
    </dgm:pt>
    <dgm:pt modelId="{CAEECA4C-8B74-4695-8BB2-FE36986709BF}" type="sibTrans" cxnId="{9BDA872D-AC2B-4E4A-933E-A86AC70BCC78}">
      <dgm:prSet/>
      <dgm:spPr/>
      <dgm:t>
        <a:bodyPr/>
        <a:lstStyle/>
        <a:p>
          <a:endParaRPr lang="zh-CN" altLang="en-US"/>
        </a:p>
      </dgm:t>
    </dgm:pt>
    <dgm:pt modelId="{D059AA4A-1705-4C3D-AA2D-ACE15A6CB3F1}">
      <dgm:prSet/>
      <dgm:spPr/>
      <dgm:t>
        <a:bodyPr/>
        <a:lstStyle/>
        <a:p>
          <a:r>
            <a:rPr lang="en-US"/>
            <a:t>7</a:t>
          </a:r>
          <a:r>
            <a:rPr lang="zh-CN"/>
            <a:t>）将涉及的重要对象加入到活动图中</a:t>
          </a:r>
        </a:p>
      </dgm:t>
    </dgm:pt>
    <dgm:pt modelId="{1D23144A-E73A-4B63-8678-A5BAAF6A6D42}" type="parTrans" cxnId="{3561D501-F3C2-48DD-B3A8-A5837E3DCB4E}">
      <dgm:prSet/>
      <dgm:spPr/>
      <dgm:t>
        <a:bodyPr/>
        <a:lstStyle/>
        <a:p>
          <a:endParaRPr lang="zh-CN" altLang="en-US"/>
        </a:p>
      </dgm:t>
    </dgm:pt>
    <dgm:pt modelId="{600178B8-C69E-46EB-AA97-70C513292298}" type="sibTrans" cxnId="{3561D501-F3C2-48DD-B3A8-A5837E3DCB4E}">
      <dgm:prSet/>
      <dgm:spPr/>
      <dgm:t>
        <a:bodyPr/>
        <a:lstStyle/>
        <a:p>
          <a:endParaRPr lang="zh-CN" altLang="en-US"/>
        </a:p>
      </dgm:t>
    </dgm:pt>
    <dgm:pt modelId="{C0E0DC24-47A2-4B57-8004-34294173E3B0}" type="pres">
      <dgm:prSet presAssocID="{8F84EDB8-61A4-4417-BB3B-83F794244057}" presName="linear" presStyleCnt="0">
        <dgm:presLayoutVars>
          <dgm:animLvl val="lvl"/>
          <dgm:resizeHandles val="exact"/>
        </dgm:presLayoutVars>
      </dgm:prSet>
      <dgm:spPr/>
    </dgm:pt>
    <dgm:pt modelId="{3E2BAF37-5B9B-433D-A6B9-9B112B42B208}" type="pres">
      <dgm:prSet presAssocID="{11938334-35F6-42E2-BE8D-FEA96558F662}" presName="parentText" presStyleLbl="node1" presStyleIdx="0" presStyleCnt="7">
        <dgm:presLayoutVars>
          <dgm:chMax val="0"/>
          <dgm:bulletEnabled val="1"/>
        </dgm:presLayoutVars>
      </dgm:prSet>
      <dgm:spPr/>
    </dgm:pt>
    <dgm:pt modelId="{947E186F-D281-4CCF-88B3-CE56A4D43D22}" type="pres">
      <dgm:prSet presAssocID="{D3FC4795-F07D-48C0-A15F-A81D90DF59C9}" presName="spacer" presStyleCnt="0"/>
      <dgm:spPr/>
    </dgm:pt>
    <dgm:pt modelId="{6BFEA972-86B7-4A31-9BE5-62CE855C97FA}" type="pres">
      <dgm:prSet presAssocID="{F7E6D072-DEF1-4C89-B8BB-0C6ED458F523}" presName="parentText" presStyleLbl="node1" presStyleIdx="1" presStyleCnt="7">
        <dgm:presLayoutVars>
          <dgm:chMax val="0"/>
          <dgm:bulletEnabled val="1"/>
        </dgm:presLayoutVars>
      </dgm:prSet>
      <dgm:spPr/>
    </dgm:pt>
    <dgm:pt modelId="{500DEEEE-0C35-4E45-B17A-1B52E72200EC}" type="pres">
      <dgm:prSet presAssocID="{8CC71B91-7198-479E-A5A4-154566358361}" presName="spacer" presStyleCnt="0"/>
      <dgm:spPr/>
    </dgm:pt>
    <dgm:pt modelId="{5D2C672A-D203-4DB0-BF55-A08DC697934C}" type="pres">
      <dgm:prSet presAssocID="{F04FC0DB-2EE1-4C78-AF17-10A0E14C8C7C}" presName="parentText" presStyleLbl="node1" presStyleIdx="2" presStyleCnt="7">
        <dgm:presLayoutVars>
          <dgm:chMax val="0"/>
          <dgm:bulletEnabled val="1"/>
        </dgm:presLayoutVars>
      </dgm:prSet>
      <dgm:spPr/>
    </dgm:pt>
    <dgm:pt modelId="{8728F47A-6292-41A0-9E23-4F6507B08BDD}" type="pres">
      <dgm:prSet presAssocID="{A519290F-BECA-448A-AC20-FE4A96ACD28B}" presName="spacer" presStyleCnt="0"/>
      <dgm:spPr/>
    </dgm:pt>
    <dgm:pt modelId="{3D843592-029B-4433-836B-E9ACDC13104B}" type="pres">
      <dgm:prSet presAssocID="{4DA14A6C-4111-4C33-AD1F-EDF87664A64E}" presName="parentText" presStyleLbl="node1" presStyleIdx="3" presStyleCnt="7">
        <dgm:presLayoutVars>
          <dgm:chMax val="0"/>
          <dgm:bulletEnabled val="1"/>
        </dgm:presLayoutVars>
      </dgm:prSet>
      <dgm:spPr/>
    </dgm:pt>
    <dgm:pt modelId="{B398A88E-0E1C-4812-B033-9D16F8BBD871}" type="pres">
      <dgm:prSet presAssocID="{14F4FA35-9082-4798-8CB9-6880F01AEF0C}" presName="spacer" presStyleCnt="0"/>
      <dgm:spPr/>
    </dgm:pt>
    <dgm:pt modelId="{8BEC9E68-5CFF-49DC-BD7B-106426069E73}" type="pres">
      <dgm:prSet presAssocID="{8F0E4507-BBCB-4B45-B013-2B7F3B51E5D7}" presName="parentText" presStyleLbl="node1" presStyleIdx="4" presStyleCnt="7">
        <dgm:presLayoutVars>
          <dgm:chMax val="0"/>
          <dgm:bulletEnabled val="1"/>
        </dgm:presLayoutVars>
      </dgm:prSet>
      <dgm:spPr/>
    </dgm:pt>
    <dgm:pt modelId="{A5E9FA73-EE20-474E-84B3-48DFF7EF2A09}" type="pres">
      <dgm:prSet presAssocID="{39628070-3252-457C-8F7B-EC86E9657B7D}" presName="spacer" presStyleCnt="0"/>
      <dgm:spPr/>
    </dgm:pt>
    <dgm:pt modelId="{B0162695-F6EC-4D35-9FE7-29FA820FC9E8}" type="pres">
      <dgm:prSet presAssocID="{204C8502-117B-434E-A17A-4C7A12C2E463}" presName="parentText" presStyleLbl="node1" presStyleIdx="5" presStyleCnt="7">
        <dgm:presLayoutVars>
          <dgm:chMax val="0"/>
          <dgm:bulletEnabled val="1"/>
        </dgm:presLayoutVars>
      </dgm:prSet>
      <dgm:spPr/>
    </dgm:pt>
    <dgm:pt modelId="{0226A85B-4A56-4943-AD48-68FCCEFD1473}" type="pres">
      <dgm:prSet presAssocID="{CAEECA4C-8B74-4695-8BB2-FE36986709BF}" presName="spacer" presStyleCnt="0"/>
      <dgm:spPr/>
    </dgm:pt>
    <dgm:pt modelId="{640F3362-3A51-4FB3-9DFC-E7FC7A274278}" type="pres">
      <dgm:prSet presAssocID="{D059AA4A-1705-4C3D-AA2D-ACE15A6CB3F1}" presName="parentText" presStyleLbl="node1" presStyleIdx="6" presStyleCnt="7">
        <dgm:presLayoutVars>
          <dgm:chMax val="0"/>
          <dgm:bulletEnabled val="1"/>
        </dgm:presLayoutVars>
      </dgm:prSet>
      <dgm:spPr/>
    </dgm:pt>
  </dgm:ptLst>
  <dgm:cxnLst>
    <dgm:cxn modelId="{3561D501-F3C2-48DD-B3A8-A5837E3DCB4E}" srcId="{8F84EDB8-61A4-4417-BB3B-83F794244057}" destId="{D059AA4A-1705-4C3D-AA2D-ACE15A6CB3F1}" srcOrd="6" destOrd="0" parTransId="{1D23144A-E73A-4B63-8678-A5BAAF6A6D42}" sibTransId="{600178B8-C69E-46EB-AA97-70C513292298}"/>
    <dgm:cxn modelId="{C0CFA404-D579-4A62-96DC-83BD8573950B}" type="presOf" srcId="{F7E6D072-DEF1-4C89-B8BB-0C6ED458F523}" destId="{6BFEA972-86B7-4A31-9BE5-62CE855C97FA}" srcOrd="0" destOrd="0" presId="urn:microsoft.com/office/officeart/2005/8/layout/vList2"/>
    <dgm:cxn modelId="{C9EB6F16-F70F-4E23-BFD9-C6900551E325}" type="presOf" srcId="{F04FC0DB-2EE1-4C78-AF17-10A0E14C8C7C}" destId="{5D2C672A-D203-4DB0-BF55-A08DC697934C}" srcOrd="0" destOrd="0" presId="urn:microsoft.com/office/officeart/2005/8/layout/vList2"/>
    <dgm:cxn modelId="{9BDA872D-AC2B-4E4A-933E-A86AC70BCC78}" srcId="{8F84EDB8-61A4-4417-BB3B-83F794244057}" destId="{204C8502-117B-434E-A17A-4C7A12C2E463}" srcOrd="5" destOrd="0" parTransId="{989727C5-2760-403E-B5E1-72F3FB76A2D2}" sibTransId="{CAEECA4C-8B74-4695-8BB2-FE36986709BF}"/>
    <dgm:cxn modelId="{07FE7A61-0934-4E91-8C1D-FAF0084772E3}" srcId="{8F84EDB8-61A4-4417-BB3B-83F794244057}" destId="{11938334-35F6-42E2-BE8D-FEA96558F662}" srcOrd="0" destOrd="0" parTransId="{51F275DC-9C8A-45E9-91C6-F7C180B1CD79}" sibTransId="{D3FC4795-F07D-48C0-A15F-A81D90DF59C9}"/>
    <dgm:cxn modelId="{21287762-1413-44A5-9504-5C75BAB82B31}" srcId="{8F84EDB8-61A4-4417-BB3B-83F794244057}" destId="{F04FC0DB-2EE1-4C78-AF17-10A0E14C8C7C}" srcOrd="2" destOrd="0" parTransId="{3FFF98A0-22B6-4707-BC86-FE0A30E810BD}" sibTransId="{A519290F-BECA-448A-AC20-FE4A96ACD28B}"/>
    <dgm:cxn modelId="{2D41F94E-3C93-4CF5-BDE1-B18B2931C2AE}" type="presOf" srcId="{4DA14A6C-4111-4C33-AD1F-EDF87664A64E}" destId="{3D843592-029B-4433-836B-E9ACDC13104B}" srcOrd="0" destOrd="0" presId="urn:microsoft.com/office/officeart/2005/8/layout/vList2"/>
    <dgm:cxn modelId="{5BB42E8B-88D5-43A3-BBFA-B94AA7337738}" srcId="{8F84EDB8-61A4-4417-BB3B-83F794244057}" destId="{8F0E4507-BBCB-4B45-B013-2B7F3B51E5D7}" srcOrd="4" destOrd="0" parTransId="{3917772F-2AF1-4B64-A1F0-631FCD3C3702}" sibTransId="{39628070-3252-457C-8F7B-EC86E9657B7D}"/>
    <dgm:cxn modelId="{644BD79F-ACEA-4F97-BAFC-A713433562C2}" type="presOf" srcId="{204C8502-117B-434E-A17A-4C7A12C2E463}" destId="{B0162695-F6EC-4D35-9FE7-29FA820FC9E8}" srcOrd="0" destOrd="0" presId="urn:microsoft.com/office/officeart/2005/8/layout/vList2"/>
    <dgm:cxn modelId="{DCE640A2-91DA-4696-A71C-863E4872408C}" type="presOf" srcId="{8F0E4507-BBCB-4B45-B013-2B7F3B51E5D7}" destId="{8BEC9E68-5CFF-49DC-BD7B-106426069E73}" srcOrd="0" destOrd="0" presId="urn:microsoft.com/office/officeart/2005/8/layout/vList2"/>
    <dgm:cxn modelId="{5EF0CCA8-A47A-4BA4-800F-E28EE93C65F0}" type="presOf" srcId="{11938334-35F6-42E2-BE8D-FEA96558F662}" destId="{3E2BAF37-5B9B-433D-A6B9-9B112B42B208}" srcOrd="0" destOrd="0" presId="urn:microsoft.com/office/officeart/2005/8/layout/vList2"/>
    <dgm:cxn modelId="{3D7A18B2-4020-4917-9486-E21A4A9CC847}" srcId="{8F84EDB8-61A4-4417-BB3B-83F794244057}" destId="{F7E6D072-DEF1-4C89-B8BB-0C6ED458F523}" srcOrd="1" destOrd="0" parTransId="{6264C23A-206B-42D9-8467-6E4007773993}" sibTransId="{8CC71B91-7198-479E-A5A4-154566358361}"/>
    <dgm:cxn modelId="{43AB01B3-D138-4845-AB0C-206E32C16700}" srcId="{8F84EDB8-61A4-4417-BB3B-83F794244057}" destId="{4DA14A6C-4111-4C33-AD1F-EDF87664A64E}" srcOrd="3" destOrd="0" parTransId="{CA67693F-BB09-4BD5-B6F2-7CA906A911CA}" sibTransId="{14F4FA35-9082-4798-8CB9-6880F01AEF0C}"/>
    <dgm:cxn modelId="{A9E513B8-E213-40CA-AA83-CB71EDD7EBD9}" type="presOf" srcId="{D059AA4A-1705-4C3D-AA2D-ACE15A6CB3F1}" destId="{640F3362-3A51-4FB3-9DFC-E7FC7A274278}" srcOrd="0" destOrd="0" presId="urn:microsoft.com/office/officeart/2005/8/layout/vList2"/>
    <dgm:cxn modelId="{7D78ECE2-24B3-4D22-81A3-2FD6A5E8EC2B}" type="presOf" srcId="{8F84EDB8-61A4-4417-BB3B-83F794244057}" destId="{C0E0DC24-47A2-4B57-8004-34294173E3B0}" srcOrd="0" destOrd="0" presId="urn:microsoft.com/office/officeart/2005/8/layout/vList2"/>
    <dgm:cxn modelId="{C8AB4300-74D9-49D4-B09D-9DE365DE4F42}" type="presParOf" srcId="{C0E0DC24-47A2-4B57-8004-34294173E3B0}" destId="{3E2BAF37-5B9B-433D-A6B9-9B112B42B208}" srcOrd="0" destOrd="0" presId="urn:microsoft.com/office/officeart/2005/8/layout/vList2"/>
    <dgm:cxn modelId="{E394BB50-7B8F-40A5-AA75-1BF7AA2227E6}" type="presParOf" srcId="{C0E0DC24-47A2-4B57-8004-34294173E3B0}" destId="{947E186F-D281-4CCF-88B3-CE56A4D43D22}" srcOrd="1" destOrd="0" presId="urn:microsoft.com/office/officeart/2005/8/layout/vList2"/>
    <dgm:cxn modelId="{82C3FF8D-3A8E-4748-A6F9-DFD419055FC6}" type="presParOf" srcId="{C0E0DC24-47A2-4B57-8004-34294173E3B0}" destId="{6BFEA972-86B7-4A31-9BE5-62CE855C97FA}" srcOrd="2" destOrd="0" presId="urn:microsoft.com/office/officeart/2005/8/layout/vList2"/>
    <dgm:cxn modelId="{A9348EF9-057F-4962-BD41-0A9BF3FF19E3}" type="presParOf" srcId="{C0E0DC24-47A2-4B57-8004-34294173E3B0}" destId="{500DEEEE-0C35-4E45-B17A-1B52E72200EC}" srcOrd="3" destOrd="0" presId="urn:microsoft.com/office/officeart/2005/8/layout/vList2"/>
    <dgm:cxn modelId="{A61B8E1C-3A21-456C-B1F1-C981D4E8C1AF}" type="presParOf" srcId="{C0E0DC24-47A2-4B57-8004-34294173E3B0}" destId="{5D2C672A-D203-4DB0-BF55-A08DC697934C}" srcOrd="4" destOrd="0" presId="urn:microsoft.com/office/officeart/2005/8/layout/vList2"/>
    <dgm:cxn modelId="{5DE1046E-8F90-44CE-B141-EE95087A5DF4}" type="presParOf" srcId="{C0E0DC24-47A2-4B57-8004-34294173E3B0}" destId="{8728F47A-6292-41A0-9E23-4F6507B08BDD}" srcOrd="5" destOrd="0" presId="urn:microsoft.com/office/officeart/2005/8/layout/vList2"/>
    <dgm:cxn modelId="{50B4D4E5-8042-4A95-91F1-A2C680A059E3}" type="presParOf" srcId="{C0E0DC24-47A2-4B57-8004-34294173E3B0}" destId="{3D843592-029B-4433-836B-E9ACDC13104B}" srcOrd="6" destOrd="0" presId="urn:microsoft.com/office/officeart/2005/8/layout/vList2"/>
    <dgm:cxn modelId="{79053B57-9023-478A-A4F7-FBA6D8B04E70}" type="presParOf" srcId="{C0E0DC24-47A2-4B57-8004-34294173E3B0}" destId="{B398A88E-0E1C-4812-B033-9D16F8BBD871}" srcOrd="7" destOrd="0" presId="urn:microsoft.com/office/officeart/2005/8/layout/vList2"/>
    <dgm:cxn modelId="{6467FE16-3C99-4807-B97C-475770902FB8}" type="presParOf" srcId="{C0E0DC24-47A2-4B57-8004-34294173E3B0}" destId="{8BEC9E68-5CFF-49DC-BD7B-106426069E73}" srcOrd="8" destOrd="0" presId="urn:microsoft.com/office/officeart/2005/8/layout/vList2"/>
    <dgm:cxn modelId="{7A2FB14B-B6D1-4691-AFA5-427D73F92298}" type="presParOf" srcId="{C0E0DC24-47A2-4B57-8004-34294173E3B0}" destId="{A5E9FA73-EE20-474E-84B3-48DFF7EF2A09}" srcOrd="9" destOrd="0" presId="urn:microsoft.com/office/officeart/2005/8/layout/vList2"/>
    <dgm:cxn modelId="{36D08B88-5B43-474E-A0B5-752E145A84AB}" type="presParOf" srcId="{C0E0DC24-47A2-4B57-8004-34294173E3B0}" destId="{B0162695-F6EC-4D35-9FE7-29FA820FC9E8}" srcOrd="10" destOrd="0" presId="urn:microsoft.com/office/officeart/2005/8/layout/vList2"/>
    <dgm:cxn modelId="{DF2A91B5-47D7-4F1E-BAE0-735045B0978A}" type="presParOf" srcId="{C0E0DC24-47A2-4B57-8004-34294173E3B0}" destId="{0226A85B-4A56-4943-AD48-68FCCEFD1473}" srcOrd="11" destOrd="0" presId="urn:microsoft.com/office/officeart/2005/8/layout/vList2"/>
    <dgm:cxn modelId="{4101ED04-83E5-443E-AE30-9BE7E3407D90}" type="presParOf" srcId="{C0E0DC24-47A2-4B57-8004-34294173E3B0}" destId="{640F3362-3A51-4FB3-9DFC-E7FC7A27427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64619-ACDA-40E1-AC9E-948131127A3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8C19-5E3E-4A32-8B76-BBA447DE6969}">
      <dsp:nvSpPr>
        <dsp:cNvPr id="0" name=""/>
        <dsp:cNvSpPr/>
      </dsp:nvSpPr>
      <dsp:spPr>
        <a:xfrm>
          <a:off x="492024" y="334530"/>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1</a:t>
          </a:r>
          <a:r>
            <a:rPr lang="zh-CN" sz="1800" kern="1200" dirty="0"/>
            <a:t>）明确系统应具备什么功能，这些功能是否满足客户的基本需求，并与系统开发人员达成一致。</a:t>
          </a:r>
        </a:p>
      </dsp:txBody>
      <dsp:txXfrm>
        <a:off x="492024" y="334530"/>
        <a:ext cx="9963850" cy="669409"/>
      </dsp:txXfrm>
    </dsp:sp>
    <dsp:sp modelId="{08E19808-B2AD-4928-BA0B-0B4A0254B1EA}">
      <dsp:nvSpPr>
        <dsp:cNvPr id="0" name=""/>
        <dsp:cNvSpPr/>
      </dsp:nvSpPr>
      <dsp:spPr>
        <a:xfrm>
          <a:off x="73643" y="250854"/>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86BD69-12C9-4800-A779-2DC90EAFB117}">
      <dsp:nvSpPr>
        <dsp:cNvPr id="0" name=""/>
        <dsp:cNvSpPr/>
      </dsp:nvSpPr>
      <dsp:spPr>
        <a:xfrm>
          <a:off x="875812" y="1338819"/>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2</a:t>
          </a:r>
          <a:r>
            <a:rPr lang="zh-CN" sz="1800" kern="1200" dirty="0"/>
            <a:t>）为系统的功能提供清晰一致的描述，用例模型应用于系统开发的整个过程，为后阶段的系统设计和开发工作打下良好的基础。</a:t>
          </a:r>
        </a:p>
      </dsp:txBody>
      <dsp:txXfrm>
        <a:off x="875812" y="1338819"/>
        <a:ext cx="9580062" cy="669409"/>
      </dsp:txXfrm>
    </dsp:sp>
    <dsp:sp modelId="{C425DE77-7A8D-4211-AE60-D81343B21F2C}">
      <dsp:nvSpPr>
        <dsp:cNvPr id="0" name=""/>
        <dsp:cNvSpPr/>
      </dsp:nvSpPr>
      <dsp:spPr>
        <a:xfrm>
          <a:off x="457431" y="1255143"/>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A96AA5-099E-49F6-A7AA-E4007892292A}">
      <dsp:nvSpPr>
        <dsp:cNvPr id="0" name=""/>
        <dsp:cNvSpPr/>
      </dsp:nvSpPr>
      <dsp:spPr>
        <a:xfrm>
          <a:off x="875812" y="2343108"/>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3</a:t>
          </a:r>
          <a:r>
            <a:rPr lang="zh-CN" sz="1800" kern="1200"/>
            <a:t>）为系统测试打下基础，可以用于验证最终实现的系统所完成的功能是否符合客户的最初需求。</a:t>
          </a:r>
        </a:p>
      </dsp:txBody>
      <dsp:txXfrm>
        <a:off x="875812" y="2343108"/>
        <a:ext cx="9580062" cy="669409"/>
      </dsp:txXfrm>
    </dsp:sp>
    <dsp:sp modelId="{076D39D8-2418-48FA-8BC5-1BAF8428FD46}">
      <dsp:nvSpPr>
        <dsp:cNvPr id="0" name=""/>
        <dsp:cNvSpPr/>
      </dsp:nvSpPr>
      <dsp:spPr>
        <a:xfrm>
          <a:off x="457431" y="2259432"/>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CC1BA-DC24-46FD-988F-6C05628ED240}">
      <dsp:nvSpPr>
        <dsp:cNvPr id="0" name=""/>
        <dsp:cNvSpPr/>
      </dsp:nvSpPr>
      <dsp:spPr>
        <a:xfrm>
          <a:off x="492024" y="3347397"/>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4</a:t>
          </a:r>
          <a:r>
            <a:rPr lang="zh-CN" sz="1800" kern="1200"/>
            <a:t>）通过从需求的功能用例出发跟踪进入到系统中具体实现的类和方法，可以检查其是否正确。</a:t>
          </a:r>
        </a:p>
      </dsp:txBody>
      <dsp:txXfrm>
        <a:off x="492024" y="3347397"/>
        <a:ext cx="9963850" cy="669409"/>
      </dsp:txXfrm>
    </dsp:sp>
    <dsp:sp modelId="{20ABE61E-48B9-461E-9E97-BF7F40B23353}">
      <dsp:nvSpPr>
        <dsp:cNvPr id="0" name=""/>
        <dsp:cNvSpPr/>
      </dsp:nvSpPr>
      <dsp:spPr>
        <a:xfrm>
          <a:off x="73643" y="3263721"/>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29912-284D-4228-8B74-9428B7B389B6}">
      <dsp:nvSpPr>
        <dsp:cNvPr id="0" name=""/>
        <dsp:cNvSpPr/>
      </dsp:nvSpPr>
      <dsp:spPr>
        <a:xfrm>
          <a:off x="0" y="39956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a:t>
          </a:r>
          <a:r>
            <a:rPr lang="zh-CN" sz="1900" kern="1200" dirty="0"/>
            <a:t>）收集涉及的抽象概念（类和属性）</a:t>
          </a:r>
        </a:p>
      </dsp:txBody>
      <dsp:txXfrm>
        <a:off x="24417" y="423978"/>
        <a:ext cx="4922661" cy="451341"/>
      </dsp:txXfrm>
    </dsp:sp>
    <dsp:sp modelId="{07A34839-1C70-41A6-BDD1-22EA1DF255E2}">
      <dsp:nvSpPr>
        <dsp:cNvPr id="0" name=""/>
        <dsp:cNvSpPr/>
      </dsp:nvSpPr>
      <dsp:spPr>
        <a:xfrm>
          <a:off x="0" y="95445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a:t>
          </a:r>
          <a:r>
            <a:rPr lang="zh-CN" sz="1900" kern="1200"/>
            <a:t>）识别前置后置条件和必须保持的信息</a:t>
          </a:r>
        </a:p>
      </dsp:txBody>
      <dsp:txXfrm>
        <a:off x="24417" y="978873"/>
        <a:ext cx="4922661" cy="451341"/>
      </dsp:txXfrm>
    </dsp:sp>
    <dsp:sp modelId="{2B7A2E6F-0193-4E27-9C4A-69649CC2FE23}">
      <dsp:nvSpPr>
        <dsp:cNvPr id="0" name=""/>
        <dsp:cNvSpPr/>
      </dsp:nvSpPr>
      <dsp:spPr>
        <a:xfrm>
          <a:off x="0" y="150935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a:t>
          </a:r>
          <a:r>
            <a:rPr lang="zh-CN" sz="1900" kern="1200" dirty="0"/>
            <a:t>）说明随时间发生的活动，表示为活动节点</a:t>
          </a:r>
        </a:p>
      </dsp:txBody>
      <dsp:txXfrm>
        <a:off x="24417" y="1533768"/>
        <a:ext cx="4922661" cy="451341"/>
      </dsp:txXfrm>
    </dsp:sp>
    <dsp:sp modelId="{671CF38D-50B2-479A-B048-B1DCCA0AD03A}">
      <dsp:nvSpPr>
        <dsp:cNvPr id="0" name=""/>
        <dsp:cNvSpPr/>
      </dsp:nvSpPr>
      <dsp:spPr>
        <a:xfrm>
          <a:off x="0" y="206424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4</a:t>
          </a:r>
          <a:r>
            <a:rPr lang="zh-CN" sz="1900" kern="1200"/>
            <a:t>）使用分支、循环等语句</a:t>
          </a:r>
        </a:p>
      </dsp:txBody>
      <dsp:txXfrm>
        <a:off x="24417" y="2088663"/>
        <a:ext cx="4922661" cy="451341"/>
      </dsp:txXfrm>
    </dsp:sp>
    <dsp:sp modelId="{496CD383-F652-4581-860D-73D42765EB4A}">
      <dsp:nvSpPr>
        <dsp:cNvPr id="0" name=""/>
        <dsp:cNvSpPr/>
      </dsp:nvSpPr>
      <dsp:spPr>
        <a:xfrm>
          <a:off x="0" y="261914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5</a:t>
          </a:r>
          <a:r>
            <a:rPr lang="zh-CN" sz="1900" kern="1200"/>
            <a:t>）当操作属于主动类时使用分岔、汇合</a:t>
          </a:r>
        </a:p>
      </dsp:txBody>
      <dsp:txXfrm>
        <a:off x="24417" y="2643558"/>
        <a:ext cx="4922661" cy="45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99C1C-6A55-4579-BF99-EA21BCB4D6F3}">
      <dsp:nvSpPr>
        <dsp:cNvPr id="0" name=""/>
        <dsp:cNvSpPr/>
      </dsp:nvSpPr>
      <dsp:spPr>
        <a:xfrm>
          <a:off x="4877" y="475366"/>
          <a:ext cx="2839417" cy="1135766"/>
        </a:xfrm>
        <a:prstGeom prst="chevron">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(1)	</a:t>
          </a:r>
          <a:r>
            <a:rPr lang="zh-CN" sz="1600" kern="1200" dirty="0"/>
            <a:t>参与者</a:t>
          </a:r>
          <a:r>
            <a:rPr lang="en-US" sz="1600" kern="1200" dirty="0"/>
            <a:t>(Actor)</a:t>
          </a:r>
          <a:r>
            <a:rPr lang="zh-CN" sz="1600" kern="1200" dirty="0"/>
            <a:t>：也称为角色，它代表系统的用户。</a:t>
          </a:r>
        </a:p>
      </dsp:txBody>
      <dsp:txXfrm>
        <a:off x="572760" y="475366"/>
        <a:ext cx="1703651" cy="1135766"/>
      </dsp:txXfrm>
    </dsp:sp>
    <dsp:sp modelId="{E55B97F7-C42F-4068-BB9B-7102152C1075}">
      <dsp:nvSpPr>
        <dsp:cNvPr id="0" name=""/>
        <dsp:cNvSpPr/>
      </dsp:nvSpPr>
      <dsp:spPr>
        <a:xfrm>
          <a:off x="2560353"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(2)	</a:t>
          </a:r>
          <a:r>
            <a:rPr lang="zh-CN" sz="1600" kern="1200"/>
            <a:t>系统边界</a:t>
          </a:r>
          <a:r>
            <a:rPr lang="en-US" sz="1600" kern="1200"/>
            <a:t>(SystemScope):</a:t>
          </a:r>
          <a:r>
            <a:rPr lang="zh-CN" sz="1600" kern="1200"/>
            <a:t>它确定系统的范围。</a:t>
          </a:r>
        </a:p>
      </dsp:txBody>
      <dsp:txXfrm>
        <a:off x="3128236" y="475366"/>
        <a:ext cx="1703651" cy="1135766"/>
      </dsp:txXfrm>
    </dsp:sp>
    <dsp:sp modelId="{A2DDC325-0327-4AEF-8C94-D2418DCEB261}">
      <dsp:nvSpPr>
        <dsp:cNvPr id="0" name=""/>
        <dsp:cNvSpPr/>
      </dsp:nvSpPr>
      <dsp:spPr>
        <a:xfrm>
          <a:off x="5115829" y="475366"/>
          <a:ext cx="2839417" cy="1135766"/>
        </a:xfrm>
        <a:prstGeom prst="chevron">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(3)	</a:t>
          </a:r>
          <a:r>
            <a:rPr lang="zh-CN" sz="1600" kern="1200"/>
            <a:t>用例</a:t>
          </a:r>
          <a:r>
            <a:rPr lang="en-US" sz="1600" kern="1200"/>
            <a:t>(UseCase)</a:t>
          </a:r>
          <a:r>
            <a:rPr lang="zh-CN" sz="1600" kern="1200"/>
            <a:t>：它代表系统提供的服务。</a:t>
          </a:r>
        </a:p>
      </dsp:txBody>
      <dsp:txXfrm>
        <a:off x="5683712" y="475366"/>
        <a:ext cx="1703651" cy="1135766"/>
      </dsp:txXfrm>
    </dsp:sp>
    <dsp:sp modelId="{D1D4B09B-1263-4B98-8644-10318EB9AADF}">
      <dsp:nvSpPr>
        <dsp:cNvPr id="0" name=""/>
        <dsp:cNvSpPr/>
      </dsp:nvSpPr>
      <dsp:spPr>
        <a:xfrm>
          <a:off x="7671304"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(4)	</a:t>
          </a:r>
          <a:r>
            <a:rPr lang="zh-CN" sz="1600" kern="1200"/>
            <a:t>关联</a:t>
          </a:r>
          <a:r>
            <a:rPr lang="en-US" sz="1600" kern="1200"/>
            <a:t>(Association)</a:t>
          </a:r>
          <a:r>
            <a:rPr lang="zh-CN" sz="1600" kern="1200"/>
            <a:t>：它表示参与者与用例间的关系。</a:t>
          </a:r>
        </a:p>
      </dsp:txBody>
      <dsp:txXfrm>
        <a:off x="8239187" y="475366"/>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D375F-4059-4507-92BB-E635DE72531C}">
      <dsp:nvSpPr>
        <dsp:cNvPr id="0" name=""/>
        <dsp:cNvSpPr/>
      </dsp:nvSpPr>
      <dsp:spPr>
        <a:xfrm>
          <a:off x="0" y="26414"/>
          <a:ext cx="11601450" cy="605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1</a:t>
          </a:r>
          <a:r>
            <a:rPr lang="zh-CN" sz="2300" b="1" kern="1200" dirty="0"/>
            <a:t>）如何从系统中识别出角色</a:t>
          </a:r>
          <a:endParaRPr lang="zh-CN" sz="2300" kern="1200" dirty="0"/>
        </a:p>
      </dsp:txBody>
      <dsp:txXfrm>
        <a:off x="29557" y="55971"/>
        <a:ext cx="11542336" cy="546360"/>
      </dsp:txXfrm>
    </dsp:sp>
    <dsp:sp modelId="{A584E751-964D-48A0-9F90-2F90F34FEFC9}">
      <dsp:nvSpPr>
        <dsp:cNvPr id="0" name=""/>
        <dsp:cNvSpPr/>
      </dsp:nvSpPr>
      <dsp:spPr>
        <a:xfrm>
          <a:off x="0" y="631889"/>
          <a:ext cx="11601450" cy="342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4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a:t>获取系统用例首先要找出系统的角色，我们可以从系统要完成的业务中识别系统的角色。</a:t>
          </a:r>
        </a:p>
        <a:p>
          <a:pPr marL="171450" lvl="1" indent="-171450" algn="l" defTabSz="800100">
            <a:lnSpc>
              <a:spcPct val="90000"/>
            </a:lnSpc>
            <a:spcBef>
              <a:spcPct val="0"/>
            </a:spcBef>
            <a:spcAft>
              <a:spcPct val="20000"/>
            </a:spcAft>
            <a:buChar char="•"/>
          </a:pPr>
          <a:r>
            <a:rPr lang="zh-CN" altLang="en-US" sz="1800" kern="1200"/>
            <a:t>通过与用户的交流，让用户回答一些问题来识别角色。可以参考以下问题。</a:t>
          </a:r>
        </a:p>
        <a:p>
          <a:pPr marL="342900" lvl="2" indent="-171450" algn="l" defTabSz="800100">
            <a:lnSpc>
              <a:spcPct val="90000"/>
            </a:lnSpc>
            <a:spcBef>
              <a:spcPct val="0"/>
            </a:spcBef>
            <a:spcAft>
              <a:spcPct val="20000"/>
            </a:spcAft>
            <a:buChar char="•"/>
          </a:pPr>
          <a:r>
            <a:rPr lang="zh-CN" sz="1800" kern="1200"/>
            <a:t>（</a:t>
          </a:r>
          <a:r>
            <a:rPr lang="en-US" sz="1800" kern="1200"/>
            <a:t>1</a:t>
          </a:r>
          <a:r>
            <a:rPr lang="zh-CN" sz="1800" kern="1200"/>
            <a:t>）	谁将使用系统的主要功能？</a:t>
          </a:r>
        </a:p>
        <a:p>
          <a:pPr marL="342900" lvl="2" indent="-171450" algn="l" defTabSz="800100">
            <a:lnSpc>
              <a:spcPct val="90000"/>
            </a:lnSpc>
            <a:spcBef>
              <a:spcPct val="0"/>
            </a:spcBef>
            <a:spcAft>
              <a:spcPct val="20000"/>
            </a:spcAft>
            <a:buChar char="•"/>
          </a:pPr>
          <a:r>
            <a:rPr lang="zh-CN" sz="1800" kern="1200"/>
            <a:t>（</a:t>
          </a:r>
          <a:r>
            <a:rPr lang="en-US" sz="1800" kern="1200"/>
            <a:t>2</a:t>
          </a:r>
          <a:r>
            <a:rPr lang="zh-CN" sz="1800" kern="1200"/>
            <a:t>）	谁需要系统的支持以完成其日常工作任务？</a:t>
          </a:r>
        </a:p>
        <a:p>
          <a:pPr marL="342900" lvl="2" indent="-171450" algn="l" defTabSz="800100">
            <a:lnSpc>
              <a:spcPct val="90000"/>
            </a:lnSpc>
            <a:spcBef>
              <a:spcPct val="0"/>
            </a:spcBef>
            <a:spcAft>
              <a:spcPct val="20000"/>
            </a:spcAft>
            <a:buChar char="•"/>
          </a:pPr>
          <a:r>
            <a:rPr lang="zh-CN" sz="1800" kern="1200"/>
            <a:t>（</a:t>
          </a:r>
          <a:r>
            <a:rPr lang="en-US" sz="1800" kern="1200"/>
            <a:t>3</a:t>
          </a:r>
          <a:r>
            <a:rPr lang="zh-CN" sz="1800" kern="1200"/>
            <a:t>）	谁负责维护、管理并保持系统正常运行？</a:t>
          </a:r>
        </a:p>
        <a:p>
          <a:pPr marL="342900" lvl="2" indent="-171450" algn="l" defTabSz="800100">
            <a:lnSpc>
              <a:spcPct val="90000"/>
            </a:lnSpc>
            <a:spcBef>
              <a:spcPct val="0"/>
            </a:spcBef>
            <a:spcAft>
              <a:spcPct val="20000"/>
            </a:spcAft>
            <a:buChar char="•"/>
          </a:pPr>
          <a:r>
            <a:rPr lang="zh-CN" sz="1800" kern="1200"/>
            <a:t>（</a:t>
          </a:r>
          <a:r>
            <a:rPr lang="en-US" sz="1800" kern="1200"/>
            <a:t>4</a:t>
          </a:r>
          <a:r>
            <a:rPr lang="zh-CN" sz="1800" kern="1200"/>
            <a:t>）	系统需要处理哪些硬设备？</a:t>
          </a:r>
        </a:p>
        <a:p>
          <a:pPr marL="342900" lvl="2" indent="-171450" algn="l" defTabSz="800100">
            <a:lnSpc>
              <a:spcPct val="90000"/>
            </a:lnSpc>
            <a:spcBef>
              <a:spcPct val="0"/>
            </a:spcBef>
            <a:spcAft>
              <a:spcPct val="20000"/>
            </a:spcAft>
            <a:buChar char="•"/>
          </a:pPr>
          <a:r>
            <a:rPr lang="zh-CN" sz="1800" kern="1200"/>
            <a:t>（</a:t>
          </a:r>
          <a:r>
            <a:rPr lang="en-US" sz="1800" kern="1200"/>
            <a:t>5</a:t>
          </a:r>
          <a:r>
            <a:rPr lang="zh-CN" sz="1800" kern="1200"/>
            <a:t>）	系统需要和哪些外部系统交互？</a:t>
          </a:r>
        </a:p>
        <a:p>
          <a:pPr marL="342900" lvl="2" indent="-171450" algn="l" defTabSz="800100">
            <a:lnSpc>
              <a:spcPct val="90000"/>
            </a:lnSpc>
            <a:spcBef>
              <a:spcPct val="0"/>
            </a:spcBef>
            <a:spcAft>
              <a:spcPct val="20000"/>
            </a:spcAft>
            <a:buChar char="•"/>
          </a:pPr>
          <a:r>
            <a:rPr lang="zh-CN" sz="1800" kern="1200"/>
            <a:t>（</a:t>
          </a:r>
          <a:r>
            <a:rPr lang="en-US" sz="1800" kern="1200"/>
            <a:t>6</a:t>
          </a:r>
          <a:r>
            <a:rPr lang="zh-CN" sz="1800" kern="1200"/>
            <a:t>）	系统运行产生的结果谁比较感兴趣？</a:t>
          </a:r>
        </a:p>
        <a:p>
          <a:pPr marL="171450" lvl="1" indent="-171450" algn="l" defTabSz="800100">
            <a:lnSpc>
              <a:spcPct val="90000"/>
            </a:lnSpc>
            <a:spcBef>
              <a:spcPct val="0"/>
            </a:spcBef>
            <a:spcAft>
              <a:spcPct val="20000"/>
            </a:spcAft>
            <a:buChar char="•"/>
          </a:pPr>
          <a:r>
            <a:rPr lang="zh-CN" altLang="en-US" sz="1800" kern="1200"/>
            <a:t>这几个问题的答案往往包括所有与系统相关的用户。进一步分析这些用户，以及他们在系统中承担的作用就可以得到角色。</a:t>
          </a:r>
        </a:p>
      </dsp:txBody>
      <dsp:txXfrm>
        <a:off x="0" y="631889"/>
        <a:ext cx="11601450" cy="3427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15C84-8987-44C1-A08E-0695FB2EAA2D}">
      <dsp:nvSpPr>
        <dsp:cNvPr id="0" name=""/>
        <dsp:cNvSpPr/>
      </dsp:nvSpPr>
      <dsp:spPr>
        <a:xfrm>
          <a:off x="5134" y="0"/>
          <a:ext cx="10505330" cy="4351338"/>
        </a:xfrm>
        <a:prstGeom prst="roundRect">
          <a:avLst>
            <a:gd name="adj" fmla="val 10000"/>
          </a:avLst>
        </a:prstGeom>
        <a:solidFill>
          <a:schemeClr val="bg1">
            <a:lumMod val="6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2</a:t>
          </a:r>
          <a:r>
            <a:rPr lang="zh-CN" sz="2600" b="1" kern="1200" dirty="0"/>
            <a:t>）如何从系统中识别用例</a:t>
          </a:r>
          <a:endParaRPr lang="zh-CN" sz="2600" kern="1200" dirty="0"/>
        </a:p>
        <a:p>
          <a:pPr marL="228600" lvl="1" indent="-228600" algn="l" defTabSz="889000">
            <a:lnSpc>
              <a:spcPct val="90000"/>
            </a:lnSpc>
            <a:spcBef>
              <a:spcPct val="0"/>
            </a:spcBef>
            <a:spcAft>
              <a:spcPct val="15000"/>
            </a:spcAft>
            <a:buChar char="•"/>
          </a:pPr>
          <a:r>
            <a:rPr lang="zh-CN" altLang="en-US" sz="2000" kern="1200"/>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a:p>
          <a:pPr marL="457200" lvl="2" indent="-228600" algn="l" defTabSz="889000">
            <a:lnSpc>
              <a:spcPct val="90000"/>
            </a:lnSpc>
            <a:spcBef>
              <a:spcPct val="0"/>
            </a:spcBef>
            <a:spcAft>
              <a:spcPct val="15000"/>
            </a:spcAft>
            <a:buChar char="•"/>
          </a:pPr>
          <a:r>
            <a:rPr lang="zh-CN" sz="2000" kern="1200"/>
            <a:t>（</a:t>
          </a:r>
          <a:r>
            <a:rPr lang="en-US" sz="2000" kern="1200"/>
            <a:t>1</a:t>
          </a:r>
          <a:r>
            <a:rPr lang="zh-CN" sz="2000" kern="1200"/>
            <a:t>）	每个角色执行的操作有什么？</a:t>
          </a:r>
        </a:p>
        <a:p>
          <a:pPr marL="457200" lvl="2" indent="-228600" algn="l" defTabSz="889000">
            <a:lnSpc>
              <a:spcPct val="90000"/>
            </a:lnSpc>
            <a:spcBef>
              <a:spcPct val="0"/>
            </a:spcBef>
            <a:spcAft>
              <a:spcPct val="15000"/>
            </a:spcAft>
            <a:buChar char="•"/>
          </a:pPr>
          <a:r>
            <a:rPr lang="zh-CN" sz="2000" kern="1200"/>
            <a:t>（</a:t>
          </a:r>
          <a:r>
            <a:rPr lang="en-US" sz="2000" kern="1200"/>
            <a:t>2</a:t>
          </a:r>
          <a:r>
            <a:rPr lang="zh-CN" sz="2000" kern="1200"/>
            <a:t>）	什么角色将要创建、存储、改变、删除或读取系统中的信息吗？</a:t>
          </a:r>
        </a:p>
        <a:p>
          <a:pPr marL="457200" lvl="2" indent="-228600" algn="l" defTabSz="889000">
            <a:lnSpc>
              <a:spcPct val="90000"/>
            </a:lnSpc>
            <a:spcBef>
              <a:spcPct val="0"/>
            </a:spcBef>
            <a:spcAft>
              <a:spcPct val="15000"/>
            </a:spcAft>
            <a:buChar char="•"/>
          </a:pPr>
          <a:r>
            <a:rPr lang="zh-CN" sz="2000" kern="1200"/>
            <a:t>（</a:t>
          </a:r>
          <a:r>
            <a:rPr lang="en-US" sz="2000" kern="1200"/>
            <a:t>3</a:t>
          </a:r>
          <a:r>
            <a:rPr lang="zh-CN" sz="2000" kern="1200"/>
            <a:t>）	什么用例会创建、存储、改变、删除或读取这个信息？</a:t>
          </a:r>
        </a:p>
        <a:p>
          <a:pPr marL="457200" lvl="2" indent="-228600" algn="l" defTabSz="889000">
            <a:lnSpc>
              <a:spcPct val="90000"/>
            </a:lnSpc>
            <a:spcBef>
              <a:spcPct val="0"/>
            </a:spcBef>
            <a:spcAft>
              <a:spcPct val="15000"/>
            </a:spcAft>
            <a:buChar char="•"/>
          </a:pPr>
          <a:r>
            <a:rPr lang="zh-CN" sz="2000" kern="1200"/>
            <a:t>（</a:t>
          </a:r>
          <a:r>
            <a:rPr lang="en-US" sz="2000" kern="1200"/>
            <a:t>4</a:t>
          </a:r>
          <a:r>
            <a:rPr lang="zh-CN" sz="2000" kern="1200"/>
            <a:t>）	角色需要通知系统外部的突然变化吗？</a:t>
          </a:r>
        </a:p>
        <a:p>
          <a:pPr marL="457200" lvl="2" indent="-228600" algn="l" defTabSz="889000">
            <a:lnSpc>
              <a:spcPct val="90000"/>
            </a:lnSpc>
            <a:spcBef>
              <a:spcPct val="0"/>
            </a:spcBef>
            <a:spcAft>
              <a:spcPct val="15000"/>
            </a:spcAft>
            <a:buChar char="•"/>
          </a:pPr>
          <a:r>
            <a:rPr lang="zh-CN" sz="2000" kern="1200"/>
            <a:t>（</a:t>
          </a:r>
          <a:r>
            <a:rPr lang="en-US" sz="2000" kern="1200"/>
            <a:t>5</a:t>
          </a:r>
          <a:r>
            <a:rPr lang="zh-CN" sz="2000" kern="1200"/>
            <a:t>）	系统需要通知角色正在发生的事情吗？</a:t>
          </a:r>
        </a:p>
        <a:p>
          <a:pPr marL="457200" lvl="2" indent="-228600" algn="l" defTabSz="889000">
            <a:lnSpc>
              <a:spcPct val="90000"/>
            </a:lnSpc>
            <a:spcBef>
              <a:spcPct val="0"/>
            </a:spcBef>
            <a:spcAft>
              <a:spcPct val="15000"/>
            </a:spcAft>
            <a:buChar char="•"/>
          </a:pPr>
          <a:r>
            <a:rPr lang="zh-CN" sz="2000" kern="1200"/>
            <a:t>（</a:t>
          </a:r>
          <a:r>
            <a:rPr lang="en-US" sz="2000" kern="1200"/>
            <a:t>6</a:t>
          </a:r>
          <a:r>
            <a:rPr lang="zh-CN" sz="2000" kern="1200"/>
            <a:t>）	什么用例将支持和维护系统？</a:t>
          </a:r>
        </a:p>
      </dsp:txBody>
      <dsp:txXfrm>
        <a:off x="132580" y="127446"/>
        <a:ext cx="10250438" cy="4096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250E0-2B19-4CB0-A23E-6E6A2A16C4D7}">
      <dsp:nvSpPr>
        <dsp:cNvPr id="0" name=""/>
        <dsp:cNvSpPr/>
      </dsp:nvSpPr>
      <dsp:spPr>
        <a:xfrm>
          <a:off x="0" y="418418"/>
          <a:ext cx="10515600" cy="9702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dirty="0"/>
            <a:t>某些用例必须在其他用例之前完成，因为它们之间要相互依赖</a:t>
          </a:r>
        </a:p>
      </dsp:txBody>
      <dsp:txXfrm>
        <a:off x="0" y="418418"/>
        <a:ext cx="10515600" cy="970200"/>
      </dsp:txXfrm>
    </dsp:sp>
    <dsp:sp modelId="{5DA21D86-2183-4BCA-A4A0-1337B14C21FA}">
      <dsp:nvSpPr>
        <dsp:cNvPr id="0" name=""/>
        <dsp:cNvSpPr/>
      </dsp:nvSpPr>
      <dsp:spPr>
        <a:xfrm>
          <a:off x="525780" y="93698"/>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zh-CN" sz="2200" kern="1200" dirty="0"/>
            <a:t>区分用例优先次序</a:t>
          </a:r>
        </a:p>
      </dsp:txBody>
      <dsp:txXfrm>
        <a:off x="557483" y="125401"/>
        <a:ext cx="7297514" cy="586034"/>
      </dsp:txXfrm>
    </dsp:sp>
    <dsp:sp modelId="{7DF0DFC1-2D1B-4997-8063-1CEEA8D68630}">
      <dsp:nvSpPr>
        <dsp:cNvPr id="0" name=""/>
        <dsp:cNvSpPr/>
      </dsp:nvSpPr>
      <dsp:spPr>
        <a:xfrm>
          <a:off x="0" y="1832139"/>
          <a:ext cx="10515600" cy="2425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altLang="en-US" sz="2200" kern="1200"/>
            <a:t>将已确定并细化的角色和用例放入用例图中。此时，再借助包含、扩展和泛化的关系给出用例之间的结构模型。</a:t>
          </a:r>
        </a:p>
        <a:p>
          <a:pPr marL="228600" lvl="1" indent="-228600" algn="l" defTabSz="977900">
            <a:lnSpc>
              <a:spcPct val="90000"/>
            </a:lnSpc>
            <a:spcBef>
              <a:spcPct val="0"/>
            </a:spcBef>
            <a:spcAft>
              <a:spcPct val="15000"/>
            </a:spcAft>
            <a:buChar char="•"/>
          </a:pPr>
          <a:r>
            <a:rPr lang="zh-CN" altLang="en-US" sz="2200" kern="1200"/>
            <a:t>在系统需求分析中需考虑：系统用例图模型需要哪些视图，每个视图包含什么内容？视图中成员是否需构成包？下面针对上述的图书管理系统，为其建立系统的用例图模型。</a:t>
          </a:r>
        </a:p>
      </dsp:txBody>
      <dsp:txXfrm>
        <a:off x="0" y="1832139"/>
        <a:ext cx="10515600" cy="2425500"/>
      </dsp:txXfrm>
    </dsp:sp>
    <dsp:sp modelId="{34B96811-FEA3-4EFE-9C97-4FD6544C7662}">
      <dsp:nvSpPr>
        <dsp:cNvPr id="0" name=""/>
        <dsp:cNvSpPr/>
      </dsp:nvSpPr>
      <dsp:spPr>
        <a:xfrm>
          <a:off x="525780" y="1507419"/>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a:t>3.	</a:t>
          </a:r>
          <a:r>
            <a:rPr lang="zh-CN" sz="2200" kern="1200"/>
            <a:t>构建用例图模型</a:t>
          </a:r>
        </a:p>
      </dsp:txBody>
      <dsp:txXfrm>
        <a:off x="557483" y="1539122"/>
        <a:ext cx="729751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DEBD1-34C1-45C6-AD55-71E57D28F663}">
      <dsp:nvSpPr>
        <dsp:cNvPr id="0" name=""/>
        <dsp:cNvSpPr/>
      </dsp:nvSpPr>
      <dsp:spPr>
        <a:xfrm>
          <a:off x="0" y="1499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altLang="en-US" sz="1800" b="1" kern="1200"/>
            <a:t>对系统进行建模时，对类的识别是一个需要大量技巧的工作，下面主要介绍几种类的识别方法。</a:t>
          </a:r>
          <a:endParaRPr lang="zh-CN" altLang="en-US" sz="1800" b="1" kern="1200" dirty="0"/>
        </a:p>
      </dsp:txBody>
      <dsp:txXfrm>
        <a:off x="23131" y="38125"/>
        <a:ext cx="11040838" cy="427587"/>
      </dsp:txXfrm>
    </dsp:sp>
    <dsp:sp modelId="{68E0D72E-8C20-4281-BAB0-1CC0ED90188A}">
      <dsp:nvSpPr>
        <dsp:cNvPr id="0" name=""/>
        <dsp:cNvSpPr/>
      </dsp:nvSpPr>
      <dsp:spPr>
        <a:xfrm>
          <a:off x="0" y="54068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a:t>
          </a:r>
          <a:r>
            <a:rPr lang="zh-CN" sz="1800" kern="1200" dirty="0"/>
            <a:t>）	名词识别法</a:t>
          </a:r>
        </a:p>
      </dsp:txBody>
      <dsp:txXfrm>
        <a:off x="23131" y="563815"/>
        <a:ext cx="11040838" cy="427587"/>
      </dsp:txXfrm>
    </dsp:sp>
    <dsp:sp modelId="{BA0D81B6-5725-4143-81A5-445785946AB6}">
      <dsp:nvSpPr>
        <dsp:cNvPr id="0" name=""/>
        <dsp:cNvSpPr/>
      </dsp:nvSpPr>
      <dsp:spPr>
        <a:xfrm>
          <a:off x="0" y="101453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sp:txBody>
      <dsp:txXfrm>
        <a:off x="0" y="1014534"/>
        <a:ext cx="11087100" cy="614790"/>
      </dsp:txXfrm>
    </dsp:sp>
    <dsp:sp modelId="{AC7F61F4-726A-4C80-BBB3-E2617F36D5A0}">
      <dsp:nvSpPr>
        <dsp:cNvPr id="0" name=""/>
        <dsp:cNvSpPr/>
      </dsp:nvSpPr>
      <dsp:spPr>
        <a:xfrm>
          <a:off x="0" y="162932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a:t>
          </a:r>
          <a:r>
            <a:rPr lang="zh-CN" sz="1800" kern="1200" dirty="0"/>
            <a:t>）	从用例中识别类</a:t>
          </a:r>
        </a:p>
      </dsp:txBody>
      <dsp:txXfrm>
        <a:off x="23131" y="1652455"/>
        <a:ext cx="11040838" cy="427587"/>
      </dsp:txXfrm>
    </dsp:sp>
    <dsp:sp modelId="{6CC78F2D-125F-483F-9AF8-49A90623AC02}">
      <dsp:nvSpPr>
        <dsp:cNvPr id="0" name=""/>
        <dsp:cNvSpPr/>
      </dsp:nvSpPr>
      <dsp:spPr>
        <a:xfrm>
          <a:off x="0" y="210317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sp:txBody>
      <dsp:txXfrm>
        <a:off x="0" y="2103174"/>
        <a:ext cx="11087100" cy="335340"/>
      </dsp:txXfrm>
    </dsp:sp>
    <dsp:sp modelId="{046C7295-F25E-4B26-A058-FDFB69DAF457}">
      <dsp:nvSpPr>
        <dsp:cNvPr id="0" name=""/>
        <dsp:cNvSpPr/>
      </dsp:nvSpPr>
      <dsp:spPr>
        <a:xfrm>
          <a:off x="0" y="243851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a:t>
          </a:r>
          <a:r>
            <a:rPr lang="zh-CN" sz="1800" kern="1200" dirty="0"/>
            <a:t>使用</a:t>
          </a:r>
          <a:r>
            <a:rPr lang="en-US" sz="1800" kern="1200" dirty="0"/>
            <a:t>CRC</a:t>
          </a:r>
          <a:r>
            <a:rPr lang="zh-CN" sz="1800" kern="1200" dirty="0"/>
            <a:t>分析法</a:t>
          </a:r>
        </a:p>
      </dsp:txBody>
      <dsp:txXfrm>
        <a:off x="23131" y="2461645"/>
        <a:ext cx="11040838" cy="427587"/>
      </dsp:txXfrm>
    </dsp:sp>
    <dsp:sp modelId="{7D216D69-B2CC-4620-9297-D0FBFCA4C731}">
      <dsp:nvSpPr>
        <dsp:cNvPr id="0" name=""/>
        <dsp:cNvSpPr/>
      </dsp:nvSpPr>
      <dsp:spPr>
        <a:xfrm>
          <a:off x="0" y="291236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微软雅黑" panose="020B0503020204020204" pitchFamily="34" charset="-122"/>
              <a:ea typeface="微软雅黑" panose="020B0503020204020204" pitchFamily="34" charset="-122"/>
            </a:rPr>
            <a:t>CRC</a:t>
          </a:r>
          <a:r>
            <a:rPr lang="zh-CN" sz="1400" kern="1200" dirty="0">
              <a:latin typeface="微软雅黑" panose="020B0503020204020204" pitchFamily="34" charset="-122"/>
              <a:ea typeface="微软雅黑" panose="020B0503020204020204" pitchFamily="34" charset="-122"/>
            </a:rPr>
            <a:t>卡由三部分组成：类</a:t>
          </a:r>
          <a:r>
            <a:rPr lang="en-US" sz="1400" kern="1200" dirty="0">
              <a:latin typeface="微软雅黑" panose="020B0503020204020204" pitchFamily="34" charset="-122"/>
              <a:ea typeface="微软雅黑" panose="020B0503020204020204" pitchFamily="34" charset="-122"/>
            </a:rPr>
            <a:t>(Class)</a:t>
          </a:r>
          <a:r>
            <a:rPr lang="zh-CN" sz="1400" kern="1200" dirty="0">
              <a:latin typeface="微软雅黑" panose="020B0503020204020204" pitchFamily="34" charset="-122"/>
              <a:ea typeface="微软雅黑" panose="020B0503020204020204" pitchFamily="34" charset="-122"/>
            </a:rPr>
            <a:t>、职责</a:t>
          </a:r>
          <a:r>
            <a:rPr lang="en-US" sz="1400" kern="1200" dirty="0">
              <a:latin typeface="微软雅黑" panose="020B0503020204020204" pitchFamily="34" charset="-122"/>
              <a:ea typeface="微软雅黑" panose="020B0503020204020204" pitchFamily="34" charset="-122"/>
            </a:rPr>
            <a:t>(Responsibility)</a:t>
          </a:r>
          <a:r>
            <a:rPr lang="zh-CN" sz="1400" kern="1200" dirty="0">
              <a:latin typeface="微软雅黑" panose="020B0503020204020204" pitchFamily="34" charset="-122"/>
              <a:ea typeface="微软雅黑" panose="020B0503020204020204" pitchFamily="34" charset="-122"/>
            </a:rPr>
            <a:t>和协作</a:t>
          </a:r>
          <a:r>
            <a:rPr lang="en-US" sz="1400" kern="1200" dirty="0">
              <a:latin typeface="微软雅黑" panose="020B0503020204020204" pitchFamily="34" charset="-122"/>
              <a:ea typeface="微软雅黑" panose="020B0503020204020204" pitchFamily="34" charset="-122"/>
            </a:rPr>
            <a:t>(Collaborator)</a:t>
          </a:r>
          <a:endParaRPr lang="zh-CN" sz="1400" kern="1200" dirty="0">
            <a:latin typeface="微软雅黑" panose="020B0503020204020204" pitchFamily="34" charset="-122"/>
            <a:ea typeface="微软雅黑" panose="020B0503020204020204" pitchFamily="34" charset="-122"/>
          </a:endParaRPr>
        </a:p>
      </dsp:txBody>
      <dsp:txXfrm>
        <a:off x="0" y="2912364"/>
        <a:ext cx="11087100" cy="335340"/>
      </dsp:txXfrm>
    </dsp:sp>
    <dsp:sp modelId="{F55C81E2-A679-4E5D-96A2-6A11676F8AB2}">
      <dsp:nvSpPr>
        <dsp:cNvPr id="0" name=""/>
        <dsp:cNvSpPr/>
      </dsp:nvSpPr>
      <dsp:spPr>
        <a:xfrm>
          <a:off x="0" y="324770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a:t>
          </a:r>
          <a:r>
            <a:rPr lang="zh-CN" sz="1800" kern="1200" dirty="0"/>
            <a:t>领域分析法</a:t>
          </a:r>
        </a:p>
      </dsp:txBody>
      <dsp:txXfrm>
        <a:off x="23131" y="3270835"/>
        <a:ext cx="11040838" cy="427587"/>
      </dsp:txXfrm>
    </dsp:sp>
    <dsp:sp modelId="{47C14845-B255-4E2E-84AF-2AE9B1AAA8EF}">
      <dsp:nvSpPr>
        <dsp:cNvPr id="0" name=""/>
        <dsp:cNvSpPr/>
      </dsp:nvSpPr>
      <dsp:spPr>
        <a:xfrm>
          <a:off x="0" y="372155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altLang="en-US" sz="1400" kern="1200"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sp:txBody>
      <dsp:txXfrm>
        <a:off x="0" y="3721554"/>
        <a:ext cx="11087100" cy="6147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45F24-A19C-479B-B3F4-62C9784D4260}">
      <dsp:nvSpPr>
        <dsp:cNvPr id="0" name=""/>
        <dsp:cNvSpPr/>
      </dsp:nvSpPr>
      <dsp:spPr>
        <a:xfrm>
          <a:off x="0" y="89739"/>
          <a:ext cx="10515600" cy="86814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altLang="en-US" sz="2800" kern="1200" dirty="0">
              <a:latin typeface="微软雅黑" panose="020B0503020204020204" pitchFamily="34" charset="-122"/>
              <a:ea typeface="微软雅黑" panose="020B0503020204020204" pitchFamily="34" charset="-122"/>
            </a:rPr>
            <a:t>在使用类图对系统进行建模时需要注意以下几点。</a:t>
          </a:r>
        </a:p>
      </dsp:txBody>
      <dsp:txXfrm>
        <a:off x="42379" y="132118"/>
        <a:ext cx="10430842" cy="783382"/>
      </dsp:txXfrm>
    </dsp:sp>
    <dsp:sp modelId="{B1FD4D28-292E-42E7-A9AA-64FB41D5268D}">
      <dsp:nvSpPr>
        <dsp:cNvPr id="0" name=""/>
        <dsp:cNvSpPr/>
      </dsp:nvSpPr>
      <dsp:spPr>
        <a:xfrm>
          <a:off x="0" y="957879"/>
          <a:ext cx="10515600" cy="330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(1)	</a:t>
          </a:r>
          <a:r>
            <a:rPr lang="zh-CN" sz="2200" kern="1200" dirty="0">
              <a:latin typeface="微软雅黑" panose="020B0503020204020204" pitchFamily="34" charset="-122"/>
              <a:ea typeface="微软雅黑" panose="020B0503020204020204" pitchFamily="34" charset="-122"/>
            </a:rPr>
            <a:t>应该从简单概念开始创建类图，比如类的关系等。</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(2)	</a:t>
          </a:r>
          <a:r>
            <a:rPr lang="zh-CN" sz="2200" kern="1200"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(3)	</a:t>
          </a:r>
          <a:r>
            <a:rPr lang="zh-CN" sz="2200" kern="1200"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sp:txBody>
      <dsp:txXfrm>
        <a:off x="0" y="957879"/>
        <a:ext cx="10515600" cy="33037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6F22-8123-42CF-8DEE-9CBBD3833C17}">
      <dsp:nvSpPr>
        <dsp:cNvPr id="0" name=""/>
        <dsp:cNvSpPr/>
      </dsp:nvSpPr>
      <dsp:spPr>
        <a:xfrm>
          <a:off x="6545" y="738441"/>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dirty="0"/>
            <a:t>(1)</a:t>
          </a:r>
          <a:r>
            <a:rPr lang="zh-CN" sz="3700" kern="1200" dirty="0"/>
            <a:t>确定类和关系</a:t>
          </a:r>
        </a:p>
      </dsp:txBody>
      <dsp:txXfrm>
        <a:off x="678147" y="738441"/>
        <a:ext cx="2014805" cy="1343203"/>
      </dsp:txXfrm>
    </dsp:sp>
    <dsp:sp modelId="{42CC3BAF-8BAC-4847-88AD-626277546C39}">
      <dsp:nvSpPr>
        <dsp:cNvPr id="0" name=""/>
        <dsp:cNvSpPr/>
      </dsp:nvSpPr>
      <dsp:spPr>
        <a:xfrm>
          <a:off x="2928013"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根据用例图进行类图的建模首先要做的是通过分析用例图确定类及其关系。找到第一批类，确定类中的内容。</a:t>
          </a:r>
        </a:p>
      </dsp:txBody>
      <dsp:txXfrm>
        <a:off x="3485442" y="852613"/>
        <a:ext cx="1672289" cy="1114858"/>
      </dsp:txXfrm>
    </dsp:sp>
    <dsp:sp modelId="{BAA11FF1-CDD4-4DA1-B9EC-1BADF05A5542}">
      <dsp:nvSpPr>
        <dsp:cNvPr id="0" name=""/>
        <dsp:cNvSpPr/>
      </dsp:nvSpPr>
      <dsp:spPr>
        <a:xfrm>
          <a:off x="5324960"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确定了系统中的主要</a:t>
          </a:r>
          <a:r>
            <a:rPr lang="en-US" sz="1300" kern="1200"/>
            <a:t>'</a:t>
          </a:r>
          <a:r>
            <a:rPr lang="zh-CN" sz="1300" kern="1200"/>
            <a:t>类后，下面通过用例图来确定各个功能应该所属的类。</a:t>
          </a:r>
        </a:p>
      </dsp:txBody>
      <dsp:txXfrm>
        <a:off x="5882389" y="852613"/>
        <a:ext cx="1672289" cy="1114858"/>
      </dsp:txXfrm>
    </dsp:sp>
    <dsp:sp modelId="{B3081627-0B0C-401C-BFC3-CA49482A1D59}">
      <dsp:nvSpPr>
        <dsp:cNvPr id="0" name=""/>
        <dsp:cNvSpPr/>
      </dsp:nvSpPr>
      <dsp:spPr>
        <a:xfrm>
          <a:off x="7721906"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下面通过添加类之间的多重性让类图的信息更加详细，并且对类图进行调整以便保证没有冗余的类和关系。</a:t>
          </a:r>
        </a:p>
      </dsp:txBody>
      <dsp:txXfrm>
        <a:off x="8279335" y="852613"/>
        <a:ext cx="1672289" cy="1114858"/>
      </dsp:txXfrm>
    </dsp:sp>
    <dsp:sp modelId="{A48E5123-ABFF-4878-AEF0-43C9D649D7EC}">
      <dsp:nvSpPr>
        <dsp:cNvPr id="0" name=""/>
        <dsp:cNvSpPr/>
      </dsp:nvSpPr>
      <dsp:spPr>
        <a:xfrm>
          <a:off x="6545" y="2269693"/>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a:t>(2)</a:t>
          </a:r>
          <a:r>
            <a:rPr lang="zh-CN" sz="3700" kern="1200"/>
            <a:t>确定属性和操作</a:t>
          </a:r>
        </a:p>
      </dsp:txBody>
      <dsp:txXfrm>
        <a:off x="678147" y="2269693"/>
        <a:ext cx="2014805" cy="1343203"/>
      </dsp:txXfrm>
    </dsp:sp>
    <dsp:sp modelId="{38DA9F59-D7C8-4486-AB38-E7379EA52BCE}">
      <dsp:nvSpPr>
        <dsp:cNvPr id="0" name=""/>
        <dsp:cNvSpPr/>
      </dsp:nvSpPr>
      <dsp:spPr>
        <a:xfrm>
          <a:off x="2928013"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下面根据已经建好的类和关系为系统中的类开始添加属性和操作以便提供数据存储和需要的功能来完成系统功能</a:t>
          </a:r>
        </a:p>
      </dsp:txBody>
      <dsp:txXfrm>
        <a:off x="3485442" y="2383865"/>
        <a:ext cx="1672289" cy="1114858"/>
      </dsp:txXfrm>
    </dsp:sp>
    <dsp:sp modelId="{5FC74637-134A-4E46-AFBC-76DECA6E1195}">
      <dsp:nvSpPr>
        <dsp:cNvPr id="0" name=""/>
        <dsp:cNvSpPr/>
      </dsp:nvSpPr>
      <dsp:spPr>
        <a:xfrm>
          <a:off x="5324960"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altLang="en-US" sz="1300" kern="1200"/>
            <a:t>最后，为属性和操作提供参数、数据类型和初始值。</a:t>
          </a:r>
        </a:p>
      </dsp:txBody>
      <dsp:txXfrm>
        <a:off x="5882389" y="2383865"/>
        <a:ext cx="1672289" cy="11148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BAF37-5B9B-433D-A6B9-9B112B42B208}">
      <dsp:nvSpPr>
        <dsp:cNvPr id="0" name=""/>
        <dsp:cNvSpPr/>
      </dsp:nvSpPr>
      <dsp:spPr>
        <a:xfrm>
          <a:off x="0" y="4759"/>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a:t>
          </a:r>
          <a:r>
            <a:rPr lang="zh-CN" sz="1400" kern="1200" dirty="0"/>
            <a:t>）建立焦点，确定活动的业务流程</a:t>
          </a:r>
        </a:p>
      </dsp:txBody>
      <dsp:txXfrm>
        <a:off x="29798" y="34557"/>
        <a:ext cx="5036186" cy="550814"/>
      </dsp:txXfrm>
    </dsp:sp>
    <dsp:sp modelId="{6BFEA972-86B7-4A31-9BE5-62CE855C97FA}">
      <dsp:nvSpPr>
        <dsp:cNvPr id="0" name=""/>
        <dsp:cNvSpPr/>
      </dsp:nvSpPr>
      <dsp:spPr>
        <a:xfrm>
          <a:off x="0" y="655490"/>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2</a:t>
          </a:r>
          <a:r>
            <a:rPr lang="zh-CN" sz="1400" kern="1200"/>
            <a:t>）确定业务对象</a:t>
          </a:r>
        </a:p>
      </dsp:txBody>
      <dsp:txXfrm>
        <a:off x="29798" y="685288"/>
        <a:ext cx="5036186" cy="550814"/>
      </dsp:txXfrm>
    </dsp:sp>
    <dsp:sp modelId="{5D2C672A-D203-4DB0-BF55-A08DC697934C}">
      <dsp:nvSpPr>
        <dsp:cNvPr id="0" name=""/>
        <dsp:cNvSpPr/>
      </dsp:nvSpPr>
      <dsp:spPr>
        <a:xfrm>
          <a:off x="0" y="1306221"/>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3</a:t>
          </a:r>
          <a:r>
            <a:rPr lang="zh-CN" sz="1400" kern="1200"/>
            <a:t>）确定其实和终止状态，识别前置和后置条件、工作流边界</a:t>
          </a:r>
        </a:p>
      </dsp:txBody>
      <dsp:txXfrm>
        <a:off x="29798" y="1336019"/>
        <a:ext cx="5036186" cy="550814"/>
      </dsp:txXfrm>
    </dsp:sp>
    <dsp:sp modelId="{3D843592-029B-4433-836B-E9ACDC13104B}">
      <dsp:nvSpPr>
        <dsp:cNvPr id="0" name=""/>
        <dsp:cNvSpPr/>
      </dsp:nvSpPr>
      <dsp:spPr>
        <a:xfrm>
          <a:off x="0" y="195695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4</a:t>
          </a:r>
          <a:r>
            <a:rPr lang="zh-CN" sz="1400" kern="1200"/>
            <a:t>）说明随时间发生的动作和活动</a:t>
          </a:r>
        </a:p>
      </dsp:txBody>
      <dsp:txXfrm>
        <a:off x="29798" y="1986750"/>
        <a:ext cx="5036186" cy="550814"/>
      </dsp:txXfrm>
    </dsp:sp>
    <dsp:sp modelId="{8BEC9E68-5CFF-49DC-BD7B-106426069E73}">
      <dsp:nvSpPr>
        <dsp:cNvPr id="0" name=""/>
        <dsp:cNvSpPr/>
      </dsp:nvSpPr>
      <dsp:spPr>
        <a:xfrm>
          <a:off x="0" y="260768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5</a:t>
          </a:r>
          <a:r>
            <a:rPr lang="zh-CN" sz="1400" kern="1200"/>
            <a:t>）对复杂重复的活动集合归到一个状态节点，并单独用活动图表示</a:t>
          </a:r>
        </a:p>
      </dsp:txBody>
      <dsp:txXfrm>
        <a:off x="29798" y="2637480"/>
        <a:ext cx="5036186" cy="550814"/>
      </dsp:txXfrm>
    </dsp:sp>
    <dsp:sp modelId="{B0162695-F6EC-4D35-9FE7-29FA820FC9E8}">
      <dsp:nvSpPr>
        <dsp:cNvPr id="0" name=""/>
        <dsp:cNvSpPr/>
      </dsp:nvSpPr>
      <dsp:spPr>
        <a:xfrm>
          <a:off x="0" y="3258413"/>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6</a:t>
          </a:r>
          <a:r>
            <a:rPr lang="zh-CN" sz="1400" kern="1200"/>
            <a:t>）找出连接活动和动作的转换，考虑分支、汇合等</a:t>
          </a:r>
        </a:p>
      </dsp:txBody>
      <dsp:txXfrm>
        <a:off x="29798" y="3288211"/>
        <a:ext cx="5036186" cy="550814"/>
      </dsp:txXfrm>
    </dsp:sp>
    <dsp:sp modelId="{640F3362-3A51-4FB3-9DFC-E7FC7A274278}">
      <dsp:nvSpPr>
        <dsp:cNvPr id="0" name=""/>
        <dsp:cNvSpPr/>
      </dsp:nvSpPr>
      <dsp:spPr>
        <a:xfrm>
          <a:off x="0" y="3909144"/>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7</a:t>
          </a:r>
          <a:r>
            <a:rPr lang="zh-CN" sz="1400" kern="1200"/>
            <a:t>）将涉及的重要对象加入到活动图中</a:t>
          </a:r>
        </a:p>
      </dsp:txBody>
      <dsp:txXfrm>
        <a:off x="29798" y="3938942"/>
        <a:ext cx="5036186" cy="5508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06E6B18-2B95-48ED-8670-243CB32334F5}" type="datetimeFigureOut">
              <a:rPr lang="zh-CN" altLang="en-US" smtClean="0"/>
              <a:pPr/>
              <a:t>2022/3/27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9FE4B3B-D7B0-4885-8CB4-0D009271561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109</a:t>
            </a:fld>
            <a:endParaRPr lang="zh-CN" altLang="en-US"/>
          </a:p>
        </p:txBody>
      </p:sp>
    </p:spTree>
    <p:extLst>
      <p:ext uri="{BB962C8B-B14F-4D97-AF65-F5344CB8AC3E}">
        <p14:creationId xmlns:p14="http://schemas.microsoft.com/office/powerpoint/2010/main" val="42746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113</a:t>
            </a:fld>
            <a:endParaRPr lang="zh-CN" altLang="en-US"/>
          </a:p>
        </p:txBody>
      </p:sp>
    </p:spTree>
    <p:extLst>
      <p:ext uri="{BB962C8B-B14F-4D97-AF65-F5344CB8AC3E}">
        <p14:creationId xmlns:p14="http://schemas.microsoft.com/office/powerpoint/2010/main" val="351259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EB25B5E-231E-4AE2-861B-A3B6828F6C47}"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E4703E-60D6-4430-A2CF-F066EE1CD3EF}" type="slidenum">
              <a:rPr lang="zh-CN" altLang="en-US" smtClean="0"/>
              <a:t>‹#›</a:t>
            </a:fld>
            <a:endParaRPr lang="zh-CN" altLang="en-US"/>
          </a:p>
        </p:txBody>
      </p:sp>
      <p:pic>
        <p:nvPicPr>
          <p:cNvPr id="7" name="图形 6"/>
          <p:cNvPicPr>
            <a:picLocks noChangeAspect="1"/>
          </p:cNvPicPr>
          <p:nvPr userDrawn="1"/>
        </p:nvPicPr>
        <p:blipFill>
          <a:blip r:embed="rId2"/>
          <a:stretch>
            <a:fillRect/>
          </a:stretch>
        </p:blipFill>
        <p:spPr>
          <a:xfrm rot="16200000">
            <a:off x="10397319" y="5063319"/>
            <a:ext cx="1794681" cy="1794681"/>
          </a:xfrm>
          <a:prstGeom prst="rect">
            <a:avLst/>
          </a:prstGeom>
        </p:spPr>
      </p:pic>
      <p:grpSp>
        <p:nvGrpSpPr>
          <p:cNvPr id="8" name="组合 7"/>
          <p:cNvGrpSpPr/>
          <p:nvPr userDrawn="1"/>
        </p:nvGrpSpPr>
        <p:grpSpPr>
          <a:xfrm flipV="1">
            <a:off x="0" y="-1"/>
            <a:ext cx="1066799" cy="1296236"/>
            <a:chOff x="-2595563" y="3187"/>
            <a:chExt cx="2584265" cy="3140063"/>
          </a:xfrm>
        </p:grpSpPr>
        <p:sp>
          <p:nvSpPr>
            <p:cNvPr id="9" name="Freeform 130"/>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0" name="任意多边形 30"/>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grpSp>
        <p:nvGrpSpPr>
          <p:cNvPr id="11" name="组合 10"/>
          <p:cNvGrpSpPr/>
          <p:nvPr userDrawn="1"/>
        </p:nvGrpSpPr>
        <p:grpSpPr>
          <a:xfrm flipH="1">
            <a:off x="11121943" y="0"/>
            <a:ext cx="1070057" cy="1286411"/>
            <a:chOff x="10666013" y="3143251"/>
            <a:chExt cx="2592159" cy="3116265"/>
          </a:xfrm>
        </p:grpSpPr>
        <p:sp>
          <p:nvSpPr>
            <p:cNvPr id="12" name="Freeform 134"/>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任意多边形 33"/>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pic>
        <p:nvPicPr>
          <p:cNvPr id="14" name="图形 13"/>
          <p:cNvPicPr>
            <a:picLocks noChangeAspect="1"/>
          </p:cNvPicPr>
          <p:nvPr userDrawn="1"/>
        </p:nvPicPr>
        <p:blipFill>
          <a:blip r:embed="rId2"/>
          <a:stretch>
            <a:fillRect/>
          </a:stretch>
        </p:blipFill>
        <p:spPr>
          <a:xfrm>
            <a:off x="0" y="5063319"/>
            <a:ext cx="1794681" cy="1794681"/>
          </a:xfrm>
          <a:prstGeom prst="rect">
            <a:avLst/>
          </a:prstGeom>
        </p:spPr>
      </p:pic>
      <p:sp>
        <p:nvSpPr>
          <p:cNvPr id="15" name="文本占位符 214"/>
          <p:cNvSpPr txBox="1"/>
          <p:nvPr userDrawn="1"/>
        </p:nvSpPr>
        <p:spPr>
          <a:xfrm>
            <a:off x="4038600" y="612477"/>
            <a:ext cx="4114800" cy="594250"/>
          </a:xfrm>
          <a:prstGeom prst="roundRect">
            <a:avLst>
              <a:gd name="adj" fmla="val 32744"/>
            </a:avLst>
          </a:prstGeom>
          <a:solidFill>
            <a:srgbClr val="F0EDD6"/>
          </a:solidFill>
          <a:ln w="19050" cmpd="dbl">
            <a:solidFill>
              <a:srgbClr val="3A7EA9"/>
            </a:solidFill>
          </a:ln>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36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4DA1"/>
                </a:solidFill>
                <a:effectLst/>
                <a:uLnTx/>
                <a:uFillTx/>
                <a:latin typeface="李旭科书法"/>
                <a:ea typeface="李旭科书法"/>
                <a:cs typeface="+mn-cs"/>
              </a:rPr>
              <a:t>请在此处添加标题</a:t>
            </a:r>
          </a:p>
        </p:txBody>
      </p:sp>
      <p:grpSp>
        <p:nvGrpSpPr>
          <p:cNvPr id="16" name="组合 15"/>
          <p:cNvGrpSpPr/>
          <p:nvPr userDrawn="1"/>
        </p:nvGrpSpPr>
        <p:grpSpPr>
          <a:xfrm>
            <a:off x="2629372" y="730185"/>
            <a:ext cx="1143772" cy="435035"/>
            <a:chOff x="4829105" y="817220"/>
            <a:chExt cx="1143772" cy="435035"/>
          </a:xfrm>
        </p:grpSpPr>
        <p:sp>
          <p:nvSpPr>
            <p:cNvPr id="17" name="Freeform 32"/>
            <p:cNvSpPr/>
            <p:nvPr/>
          </p:nvSpPr>
          <p:spPr bwMode="auto">
            <a:xfrm rot="20700000">
              <a:off x="4829105" y="817220"/>
              <a:ext cx="764541" cy="435035"/>
            </a:xfrm>
            <a:custGeom>
              <a:avLst/>
              <a:gdLst>
                <a:gd name="T0" fmla="*/ 0 w 149"/>
                <a:gd name="T1" fmla="*/ 12 h 82"/>
                <a:gd name="T2" fmla="*/ 48 w 149"/>
                <a:gd name="T3" fmla="*/ 37 h 82"/>
                <a:gd name="T4" fmla="*/ 71 w 149"/>
                <a:gd name="T5" fmla="*/ 18 h 82"/>
                <a:gd name="T6" fmla="*/ 103 w 149"/>
                <a:gd name="T7" fmla="*/ 45 h 82"/>
                <a:gd name="T8" fmla="*/ 114 w 149"/>
                <a:gd name="T9" fmla="*/ 65 h 82"/>
                <a:gd name="T10" fmla="*/ 149 w 149"/>
                <a:gd name="T11" fmla="*/ 70 h 82"/>
                <a:gd name="T12" fmla="*/ 110 w 149"/>
                <a:gd name="T13" fmla="*/ 68 h 82"/>
                <a:gd name="T14" fmla="*/ 100 w 149"/>
                <a:gd name="T15" fmla="*/ 55 h 82"/>
                <a:gd name="T16" fmla="*/ 75 w 149"/>
                <a:gd name="T17" fmla="*/ 25 h 82"/>
                <a:gd name="T18" fmla="*/ 54 w 149"/>
                <a:gd name="T19" fmla="*/ 35 h 82"/>
                <a:gd name="T20" fmla="*/ 61 w 149"/>
                <a:gd name="T21" fmla="*/ 52 h 82"/>
                <a:gd name="T22" fmla="*/ 74 w 149"/>
                <a:gd name="T23" fmla="*/ 49 h 82"/>
                <a:gd name="T24" fmla="*/ 73 w 149"/>
                <a:gd name="T25" fmla="*/ 43 h 82"/>
                <a:gd name="T26" fmla="*/ 65 w 149"/>
                <a:gd name="T27" fmla="*/ 46 h 82"/>
                <a:gd name="T28" fmla="*/ 70 w 149"/>
                <a:gd name="T29" fmla="*/ 36 h 82"/>
                <a:gd name="T30" fmla="*/ 81 w 149"/>
                <a:gd name="T31" fmla="*/ 48 h 82"/>
                <a:gd name="T32" fmla="*/ 67 w 149"/>
                <a:gd name="T33" fmla="*/ 59 h 82"/>
                <a:gd name="T34" fmla="*/ 48 w 149"/>
                <a:gd name="T35" fmla="*/ 46 h 82"/>
                <a:gd name="T36" fmla="*/ 0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0" y="12"/>
                  </a:moveTo>
                  <a:cubicBezTo>
                    <a:pt x="0" y="12"/>
                    <a:pt x="36" y="0"/>
                    <a:pt x="48" y="37"/>
                  </a:cubicBezTo>
                  <a:cubicBezTo>
                    <a:pt x="48" y="37"/>
                    <a:pt x="47" y="15"/>
                    <a:pt x="71" y="18"/>
                  </a:cubicBezTo>
                  <a:cubicBezTo>
                    <a:pt x="92" y="20"/>
                    <a:pt x="103" y="45"/>
                    <a:pt x="103" y="45"/>
                  </a:cubicBezTo>
                  <a:cubicBezTo>
                    <a:pt x="103" y="45"/>
                    <a:pt x="109" y="59"/>
                    <a:pt x="114" y="65"/>
                  </a:cubicBezTo>
                  <a:cubicBezTo>
                    <a:pt x="116" y="67"/>
                    <a:pt x="123" y="75"/>
                    <a:pt x="149" y="70"/>
                  </a:cubicBezTo>
                  <a:cubicBezTo>
                    <a:pt x="149" y="70"/>
                    <a:pt x="125" y="82"/>
                    <a:pt x="110" y="68"/>
                  </a:cubicBezTo>
                  <a:cubicBezTo>
                    <a:pt x="110" y="68"/>
                    <a:pt x="103" y="60"/>
                    <a:pt x="100" y="55"/>
                  </a:cubicBezTo>
                  <a:cubicBezTo>
                    <a:pt x="98" y="51"/>
                    <a:pt x="92" y="31"/>
                    <a:pt x="75" y="25"/>
                  </a:cubicBezTo>
                  <a:cubicBezTo>
                    <a:pt x="65" y="22"/>
                    <a:pt x="56" y="25"/>
                    <a:pt x="54" y="35"/>
                  </a:cubicBezTo>
                  <a:cubicBezTo>
                    <a:pt x="51" y="45"/>
                    <a:pt x="61" y="52"/>
                    <a:pt x="61" y="52"/>
                  </a:cubicBezTo>
                  <a:cubicBezTo>
                    <a:pt x="61" y="52"/>
                    <a:pt x="71" y="56"/>
                    <a:pt x="74" y="49"/>
                  </a:cubicBezTo>
                  <a:cubicBezTo>
                    <a:pt x="74" y="49"/>
                    <a:pt x="76" y="44"/>
                    <a:pt x="73" y="43"/>
                  </a:cubicBezTo>
                  <a:cubicBezTo>
                    <a:pt x="73" y="43"/>
                    <a:pt x="70" y="49"/>
                    <a:pt x="65" y="46"/>
                  </a:cubicBezTo>
                  <a:cubicBezTo>
                    <a:pt x="61" y="43"/>
                    <a:pt x="65" y="36"/>
                    <a:pt x="70" y="36"/>
                  </a:cubicBezTo>
                  <a:cubicBezTo>
                    <a:pt x="76" y="36"/>
                    <a:pt x="82" y="39"/>
                    <a:pt x="81" y="48"/>
                  </a:cubicBezTo>
                  <a:cubicBezTo>
                    <a:pt x="79" y="57"/>
                    <a:pt x="73" y="60"/>
                    <a:pt x="67" y="59"/>
                  </a:cubicBezTo>
                  <a:cubicBezTo>
                    <a:pt x="56" y="58"/>
                    <a:pt x="53" y="54"/>
                    <a:pt x="48" y="46"/>
                  </a:cubicBezTo>
                  <a:cubicBezTo>
                    <a:pt x="38" y="27"/>
                    <a:pt x="34" y="12"/>
                    <a:pt x="0"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33"/>
            <p:cNvSpPr/>
            <p:nvPr/>
          </p:nvSpPr>
          <p:spPr bwMode="auto">
            <a:xfrm rot="20700000">
              <a:off x="5460312" y="989131"/>
              <a:ext cx="512565" cy="159369"/>
            </a:xfrm>
            <a:custGeom>
              <a:avLst/>
              <a:gdLst>
                <a:gd name="T0" fmla="*/ 0 w 100"/>
                <a:gd name="T1" fmla="*/ 18 h 30"/>
                <a:gd name="T2" fmla="*/ 39 w 100"/>
                <a:gd name="T3" fmla="*/ 13 h 30"/>
                <a:gd name="T4" fmla="*/ 49 w 100"/>
                <a:gd name="T5" fmla="*/ 27 h 30"/>
                <a:gd name="T6" fmla="*/ 71 w 100"/>
                <a:gd name="T7" fmla="*/ 17 h 30"/>
                <a:gd name="T8" fmla="*/ 80 w 100"/>
                <a:gd name="T9" fmla="*/ 8 h 30"/>
                <a:gd name="T10" fmla="*/ 100 w 100"/>
                <a:gd name="T11" fmla="*/ 10 h 30"/>
                <a:gd name="T12" fmla="*/ 78 w 100"/>
                <a:gd name="T13" fmla="*/ 5 h 30"/>
                <a:gd name="T14" fmla="*/ 71 w 100"/>
                <a:gd name="T15" fmla="*/ 11 h 30"/>
                <a:gd name="T16" fmla="*/ 52 w 100"/>
                <a:gd name="T17" fmla="*/ 24 h 30"/>
                <a:gd name="T18" fmla="*/ 42 w 100"/>
                <a:gd name="T19" fmla="*/ 15 h 30"/>
                <a:gd name="T20" fmla="*/ 49 w 100"/>
                <a:gd name="T21" fmla="*/ 7 h 30"/>
                <a:gd name="T22" fmla="*/ 56 w 100"/>
                <a:gd name="T23" fmla="*/ 10 h 30"/>
                <a:gd name="T24" fmla="*/ 54 w 100"/>
                <a:gd name="T25" fmla="*/ 13 h 30"/>
                <a:gd name="T26" fmla="*/ 50 w 100"/>
                <a:gd name="T27" fmla="*/ 11 h 30"/>
                <a:gd name="T28" fmla="*/ 51 w 100"/>
                <a:gd name="T29" fmla="*/ 17 h 30"/>
                <a:gd name="T30" fmla="*/ 59 w 100"/>
                <a:gd name="T31" fmla="*/ 12 h 30"/>
                <a:gd name="T32" fmla="*/ 54 w 100"/>
                <a:gd name="T33" fmla="*/ 4 h 30"/>
                <a:gd name="T34" fmla="*/ 41 w 100"/>
                <a:gd name="T35" fmla="*/ 8 h 30"/>
                <a:gd name="T36" fmla="*/ 0 w 100"/>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0">
                  <a:moveTo>
                    <a:pt x="0" y="18"/>
                  </a:moveTo>
                  <a:cubicBezTo>
                    <a:pt x="0" y="18"/>
                    <a:pt x="21" y="30"/>
                    <a:pt x="39" y="13"/>
                  </a:cubicBezTo>
                  <a:cubicBezTo>
                    <a:pt x="39" y="13"/>
                    <a:pt x="36" y="25"/>
                    <a:pt x="49" y="27"/>
                  </a:cubicBezTo>
                  <a:cubicBezTo>
                    <a:pt x="62" y="29"/>
                    <a:pt x="71" y="17"/>
                    <a:pt x="71" y="17"/>
                  </a:cubicBezTo>
                  <a:cubicBezTo>
                    <a:pt x="71" y="17"/>
                    <a:pt x="76" y="10"/>
                    <a:pt x="80" y="8"/>
                  </a:cubicBezTo>
                  <a:cubicBezTo>
                    <a:pt x="81" y="7"/>
                    <a:pt x="86" y="3"/>
                    <a:pt x="100" y="10"/>
                  </a:cubicBezTo>
                  <a:cubicBezTo>
                    <a:pt x="100" y="10"/>
                    <a:pt x="89" y="0"/>
                    <a:pt x="78" y="5"/>
                  </a:cubicBezTo>
                  <a:cubicBezTo>
                    <a:pt x="78" y="5"/>
                    <a:pt x="73" y="8"/>
                    <a:pt x="71" y="11"/>
                  </a:cubicBezTo>
                  <a:cubicBezTo>
                    <a:pt x="69" y="13"/>
                    <a:pt x="63" y="23"/>
                    <a:pt x="52" y="24"/>
                  </a:cubicBezTo>
                  <a:cubicBezTo>
                    <a:pt x="47" y="24"/>
                    <a:pt x="42" y="21"/>
                    <a:pt x="42" y="15"/>
                  </a:cubicBezTo>
                  <a:cubicBezTo>
                    <a:pt x="42" y="9"/>
                    <a:pt x="49" y="7"/>
                    <a:pt x="49" y="7"/>
                  </a:cubicBezTo>
                  <a:cubicBezTo>
                    <a:pt x="49" y="7"/>
                    <a:pt x="55" y="6"/>
                    <a:pt x="56" y="10"/>
                  </a:cubicBezTo>
                  <a:cubicBezTo>
                    <a:pt x="56" y="10"/>
                    <a:pt x="56" y="13"/>
                    <a:pt x="54" y="13"/>
                  </a:cubicBezTo>
                  <a:cubicBezTo>
                    <a:pt x="54" y="13"/>
                    <a:pt x="53" y="9"/>
                    <a:pt x="50" y="11"/>
                  </a:cubicBezTo>
                  <a:cubicBezTo>
                    <a:pt x="48" y="12"/>
                    <a:pt x="48" y="16"/>
                    <a:pt x="51" y="17"/>
                  </a:cubicBezTo>
                  <a:cubicBezTo>
                    <a:pt x="54" y="18"/>
                    <a:pt x="58" y="17"/>
                    <a:pt x="59" y="12"/>
                  </a:cubicBezTo>
                  <a:cubicBezTo>
                    <a:pt x="60" y="7"/>
                    <a:pt x="56" y="4"/>
                    <a:pt x="54" y="4"/>
                  </a:cubicBezTo>
                  <a:cubicBezTo>
                    <a:pt x="47" y="3"/>
                    <a:pt x="45" y="4"/>
                    <a:pt x="41" y="8"/>
                  </a:cubicBezTo>
                  <a:cubicBezTo>
                    <a:pt x="33" y="16"/>
                    <a:pt x="19" y="24"/>
                    <a:pt x="0"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userDrawn="1"/>
        </p:nvGrpSpPr>
        <p:grpSpPr>
          <a:xfrm>
            <a:off x="8421047" y="730185"/>
            <a:ext cx="1141581" cy="435035"/>
            <a:chOff x="6221314" y="817220"/>
            <a:chExt cx="1141581" cy="435035"/>
          </a:xfrm>
        </p:grpSpPr>
        <p:sp>
          <p:nvSpPr>
            <p:cNvPr id="20" name="Freeform 34"/>
            <p:cNvSpPr/>
            <p:nvPr/>
          </p:nvSpPr>
          <p:spPr bwMode="auto">
            <a:xfrm rot="900000">
              <a:off x="6600508" y="817220"/>
              <a:ext cx="762387" cy="435035"/>
            </a:xfrm>
            <a:custGeom>
              <a:avLst/>
              <a:gdLst>
                <a:gd name="T0" fmla="*/ 149 w 149"/>
                <a:gd name="T1" fmla="*/ 12 h 82"/>
                <a:gd name="T2" fmla="*/ 101 w 149"/>
                <a:gd name="T3" fmla="*/ 37 h 82"/>
                <a:gd name="T4" fmla="*/ 78 w 149"/>
                <a:gd name="T5" fmla="*/ 18 h 82"/>
                <a:gd name="T6" fmla="*/ 46 w 149"/>
                <a:gd name="T7" fmla="*/ 45 h 82"/>
                <a:gd name="T8" fmla="*/ 35 w 149"/>
                <a:gd name="T9" fmla="*/ 65 h 82"/>
                <a:gd name="T10" fmla="*/ 0 w 149"/>
                <a:gd name="T11" fmla="*/ 70 h 82"/>
                <a:gd name="T12" fmla="*/ 39 w 149"/>
                <a:gd name="T13" fmla="*/ 68 h 82"/>
                <a:gd name="T14" fmla="*/ 48 w 149"/>
                <a:gd name="T15" fmla="*/ 55 h 82"/>
                <a:gd name="T16" fmla="*/ 74 w 149"/>
                <a:gd name="T17" fmla="*/ 25 h 82"/>
                <a:gd name="T18" fmla="*/ 95 w 149"/>
                <a:gd name="T19" fmla="*/ 35 h 82"/>
                <a:gd name="T20" fmla="*/ 88 w 149"/>
                <a:gd name="T21" fmla="*/ 52 h 82"/>
                <a:gd name="T22" fmla="*/ 75 w 149"/>
                <a:gd name="T23" fmla="*/ 49 h 82"/>
                <a:gd name="T24" fmla="*/ 76 w 149"/>
                <a:gd name="T25" fmla="*/ 43 h 82"/>
                <a:gd name="T26" fmla="*/ 83 w 149"/>
                <a:gd name="T27" fmla="*/ 46 h 82"/>
                <a:gd name="T28" fmla="*/ 79 w 149"/>
                <a:gd name="T29" fmla="*/ 36 h 82"/>
                <a:gd name="T30" fmla="*/ 68 w 149"/>
                <a:gd name="T31" fmla="*/ 48 h 82"/>
                <a:gd name="T32" fmla="*/ 81 w 149"/>
                <a:gd name="T33" fmla="*/ 59 h 82"/>
                <a:gd name="T34" fmla="*/ 101 w 149"/>
                <a:gd name="T35" fmla="*/ 46 h 82"/>
                <a:gd name="T36" fmla="*/ 149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149" y="12"/>
                  </a:moveTo>
                  <a:cubicBezTo>
                    <a:pt x="149" y="12"/>
                    <a:pt x="113" y="0"/>
                    <a:pt x="101" y="37"/>
                  </a:cubicBezTo>
                  <a:cubicBezTo>
                    <a:pt x="101" y="37"/>
                    <a:pt x="102" y="15"/>
                    <a:pt x="78" y="18"/>
                  </a:cubicBezTo>
                  <a:cubicBezTo>
                    <a:pt x="56" y="20"/>
                    <a:pt x="46" y="45"/>
                    <a:pt x="46" y="45"/>
                  </a:cubicBezTo>
                  <a:cubicBezTo>
                    <a:pt x="46" y="45"/>
                    <a:pt x="40" y="59"/>
                    <a:pt x="35" y="65"/>
                  </a:cubicBezTo>
                  <a:cubicBezTo>
                    <a:pt x="33" y="67"/>
                    <a:pt x="26" y="75"/>
                    <a:pt x="0" y="70"/>
                  </a:cubicBezTo>
                  <a:cubicBezTo>
                    <a:pt x="0" y="70"/>
                    <a:pt x="24" y="82"/>
                    <a:pt x="39" y="68"/>
                  </a:cubicBezTo>
                  <a:cubicBezTo>
                    <a:pt x="39" y="68"/>
                    <a:pt x="46" y="60"/>
                    <a:pt x="48" y="55"/>
                  </a:cubicBezTo>
                  <a:cubicBezTo>
                    <a:pt x="51" y="51"/>
                    <a:pt x="57" y="31"/>
                    <a:pt x="74" y="25"/>
                  </a:cubicBezTo>
                  <a:cubicBezTo>
                    <a:pt x="83" y="22"/>
                    <a:pt x="92" y="25"/>
                    <a:pt x="95" y="35"/>
                  </a:cubicBezTo>
                  <a:cubicBezTo>
                    <a:pt x="98" y="45"/>
                    <a:pt x="88" y="52"/>
                    <a:pt x="88" y="52"/>
                  </a:cubicBezTo>
                  <a:cubicBezTo>
                    <a:pt x="88" y="52"/>
                    <a:pt x="78" y="56"/>
                    <a:pt x="75" y="49"/>
                  </a:cubicBezTo>
                  <a:cubicBezTo>
                    <a:pt x="75" y="49"/>
                    <a:pt x="73" y="44"/>
                    <a:pt x="76" y="43"/>
                  </a:cubicBezTo>
                  <a:cubicBezTo>
                    <a:pt x="76" y="43"/>
                    <a:pt x="79" y="49"/>
                    <a:pt x="83" y="46"/>
                  </a:cubicBezTo>
                  <a:cubicBezTo>
                    <a:pt x="88" y="43"/>
                    <a:pt x="84" y="36"/>
                    <a:pt x="79" y="36"/>
                  </a:cubicBezTo>
                  <a:cubicBezTo>
                    <a:pt x="73" y="36"/>
                    <a:pt x="67" y="39"/>
                    <a:pt x="68" y="48"/>
                  </a:cubicBezTo>
                  <a:cubicBezTo>
                    <a:pt x="69" y="57"/>
                    <a:pt x="76" y="60"/>
                    <a:pt x="81" y="59"/>
                  </a:cubicBezTo>
                  <a:cubicBezTo>
                    <a:pt x="92" y="58"/>
                    <a:pt x="96" y="54"/>
                    <a:pt x="101" y="46"/>
                  </a:cubicBezTo>
                  <a:cubicBezTo>
                    <a:pt x="111" y="27"/>
                    <a:pt x="115" y="12"/>
                    <a:pt x="149"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35"/>
            <p:cNvSpPr/>
            <p:nvPr/>
          </p:nvSpPr>
          <p:spPr bwMode="auto">
            <a:xfrm rot="900000">
              <a:off x="6221314" y="988852"/>
              <a:ext cx="508258" cy="159369"/>
            </a:xfrm>
            <a:custGeom>
              <a:avLst/>
              <a:gdLst>
                <a:gd name="T0" fmla="*/ 99 w 99"/>
                <a:gd name="T1" fmla="*/ 18 h 30"/>
                <a:gd name="T2" fmla="*/ 61 w 99"/>
                <a:gd name="T3" fmla="*/ 13 h 30"/>
                <a:gd name="T4" fmla="*/ 51 w 99"/>
                <a:gd name="T5" fmla="*/ 27 h 30"/>
                <a:gd name="T6" fmla="*/ 29 w 99"/>
                <a:gd name="T7" fmla="*/ 17 h 30"/>
                <a:gd name="T8" fmla="*/ 20 w 99"/>
                <a:gd name="T9" fmla="*/ 8 h 30"/>
                <a:gd name="T10" fmla="*/ 0 w 99"/>
                <a:gd name="T11" fmla="*/ 10 h 30"/>
                <a:gd name="T12" fmla="*/ 22 w 99"/>
                <a:gd name="T13" fmla="*/ 5 h 30"/>
                <a:gd name="T14" fmla="*/ 29 w 99"/>
                <a:gd name="T15" fmla="*/ 11 h 30"/>
                <a:gd name="T16" fmla="*/ 47 w 99"/>
                <a:gd name="T17" fmla="*/ 24 h 30"/>
                <a:gd name="T18" fmla="*/ 58 w 99"/>
                <a:gd name="T19" fmla="*/ 15 h 30"/>
                <a:gd name="T20" fmla="*/ 51 w 99"/>
                <a:gd name="T21" fmla="*/ 7 h 30"/>
                <a:gd name="T22" fmla="*/ 44 w 99"/>
                <a:gd name="T23" fmla="*/ 10 h 30"/>
                <a:gd name="T24" fmla="*/ 46 w 99"/>
                <a:gd name="T25" fmla="*/ 13 h 30"/>
                <a:gd name="T26" fmla="*/ 50 w 99"/>
                <a:gd name="T27" fmla="*/ 11 h 30"/>
                <a:gd name="T28" fmla="*/ 49 w 99"/>
                <a:gd name="T29" fmla="*/ 17 h 30"/>
                <a:gd name="T30" fmla="*/ 41 w 99"/>
                <a:gd name="T31" fmla="*/ 12 h 30"/>
                <a:gd name="T32" fmla="*/ 47 w 99"/>
                <a:gd name="T33" fmla="*/ 4 h 30"/>
                <a:gd name="T34" fmla="*/ 59 w 99"/>
                <a:gd name="T35" fmla="*/ 8 h 30"/>
                <a:gd name="T36" fmla="*/ 99 w 99"/>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30">
                  <a:moveTo>
                    <a:pt x="99" y="18"/>
                  </a:moveTo>
                  <a:cubicBezTo>
                    <a:pt x="99" y="18"/>
                    <a:pt x="79" y="30"/>
                    <a:pt x="61" y="13"/>
                  </a:cubicBezTo>
                  <a:cubicBezTo>
                    <a:pt x="61" y="13"/>
                    <a:pt x="64" y="25"/>
                    <a:pt x="51" y="27"/>
                  </a:cubicBezTo>
                  <a:cubicBezTo>
                    <a:pt x="39" y="29"/>
                    <a:pt x="29" y="17"/>
                    <a:pt x="29" y="17"/>
                  </a:cubicBezTo>
                  <a:cubicBezTo>
                    <a:pt x="29" y="17"/>
                    <a:pt x="24" y="10"/>
                    <a:pt x="20" y="8"/>
                  </a:cubicBezTo>
                  <a:cubicBezTo>
                    <a:pt x="19" y="7"/>
                    <a:pt x="14" y="3"/>
                    <a:pt x="0" y="10"/>
                  </a:cubicBezTo>
                  <a:cubicBezTo>
                    <a:pt x="0" y="10"/>
                    <a:pt x="11" y="0"/>
                    <a:pt x="22" y="5"/>
                  </a:cubicBezTo>
                  <a:cubicBezTo>
                    <a:pt x="22" y="5"/>
                    <a:pt x="26" y="8"/>
                    <a:pt x="29" y="11"/>
                  </a:cubicBezTo>
                  <a:cubicBezTo>
                    <a:pt x="31" y="13"/>
                    <a:pt x="37" y="23"/>
                    <a:pt x="47" y="24"/>
                  </a:cubicBezTo>
                  <a:cubicBezTo>
                    <a:pt x="53" y="24"/>
                    <a:pt x="58" y="21"/>
                    <a:pt x="58" y="15"/>
                  </a:cubicBezTo>
                  <a:cubicBezTo>
                    <a:pt x="58" y="9"/>
                    <a:pt x="51" y="7"/>
                    <a:pt x="51" y="7"/>
                  </a:cubicBezTo>
                  <a:cubicBezTo>
                    <a:pt x="51" y="7"/>
                    <a:pt x="45" y="6"/>
                    <a:pt x="44" y="10"/>
                  </a:cubicBezTo>
                  <a:cubicBezTo>
                    <a:pt x="44" y="10"/>
                    <a:pt x="44" y="13"/>
                    <a:pt x="46" y="13"/>
                  </a:cubicBezTo>
                  <a:cubicBezTo>
                    <a:pt x="46" y="13"/>
                    <a:pt x="47" y="9"/>
                    <a:pt x="50" y="11"/>
                  </a:cubicBezTo>
                  <a:cubicBezTo>
                    <a:pt x="52" y="12"/>
                    <a:pt x="51" y="16"/>
                    <a:pt x="49" y="17"/>
                  </a:cubicBezTo>
                  <a:cubicBezTo>
                    <a:pt x="45" y="18"/>
                    <a:pt x="42" y="17"/>
                    <a:pt x="41" y="12"/>
                  </a:cubicBezTo>
                  <a:cubicBezTo>
                    <a:pt x="40" y="7"/>
                    <a:pt x="44" y="4"/>
                    <a:pt x="47" y="4"/>
                  </a:cubicBezTo>
                  <a:cubicBezTo>
                    <a:pt x="52" y="3"/>
                    <a:pt x="55" y="4"/>
                    <a:pt x="59" y="8"/>
                  </a:cubicBezTo>
                  <a:cubicBezTo>
                    <a:pt x="67" y="16"/>
                    <a:pt x="81" y="24"/>
                    <a:pt x="99"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2" y="2110621"/>
              <a:ext cx="893756"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壹</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885" y="342265"/>
            <a:ext cx="825500"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贰</a:t>
              </a:r>
            </a:p>
          </p:txBody>
        </p:sp>
        <p:sp>
          <p:nvSpPr>
            <p:cNvPr id="15" name="文本框 14"/>
            <p:cNvSpPr txBox="1"/>
            <p:nvPr/>
          </p:nvSpPr>
          <p:spPr>
            <a:xfrm>
              <a:off x="2368059" y="3230788"/>
              <a:ext cx="550203"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900"/>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叁</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737"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肆</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F1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7843CC2-B829-4C40-A651-04D439C59F90}" type="datetimeFigureOut">
              <a:rPr lang="zh-CN" altLang="en-US" smtClean="0"/>
              <a:pPr/>
              <a:t>2022/3/27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B656FDE-194E-44A8-B745-571B27AF1682}" type="slidenum">
              <a:rPr lang="zh-CN" altLang="en-US" smtClean="0"/>
              <a:pPr/>
              <a:t>‹#›</a:t>
            </a:fld>
            <a:endParaRPr lang="zh-CN" altLang="en-US" dirty="0"/>
          </a:p>
        </p:txBody>
      </p:sp>
      <p:pic>
        <p:nvPicPr>
          <p:cNvPr id="10" name="图片 9" descr="图片3"/>
          <p:cNvPicPr>
            <a:picLocks noChangeAspect="1"/>
          </p:cNvPicPr>
          <p:nvPr userDrawn="1"/>
        </p:nvPicPr>
        <p:blipFill>
          <a:blip r:embed="rId17"/>
          <a:srcRect l="8157"/>
          <a:stretch>
            <a:fillRect/>
          </a:stretch>
        </p:blipFill>
        <p:spPr>
          <a:xfrm>
            <a:off x="-17780" y="-30480"/>
            <a:ext cx="12226925" cy="69322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4.tmp"/><Relationship Id="rId4" Type="http://schemas.openxmlformats.org/officeDocument/2006/relationships/image" Target="../media/image53.tm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4.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8.png"/></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21.xml"/><Relationship Id="rId3" Type="http://schemas.openxmlformats.org/officeDocument/2006/relationships/image" Target="../media/image7.png"/><Relationship Id="rId7" Type="http://schemas.openxmlformats.org/officeDocument/2006/relationships/slide" Target="slide107.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29.xml"/><Relationship Id="rId4" Type="http://schemas.openxmlformats.org/officeDocument/2006/relationships/slide" Target="slide3.xml"/><Relationship Id="rId9" Type="http://schemas.openxmlformats.org/officeDocument/2006/relationships/slide" Target="slide1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a:extLst>
              <a:ext uri="{C183D7F6-B498-43B3-948B-1728B52AA6E4}">
                <adec:decorative xmlns:adec="http://schemas.microsoft.com/office/drawing/2017/decorative" val="1"/>
              </a:ext>
            </a:extLst>
          </p:cNvPr>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2631017" y="1490440"/>
            <a:ext cx="5732660" cy="1207831"/>
          </a:xfrm>
          <a:prstGeom prst="rect">
            <a:avLst/>
          </a:prstGeom>
          <a:noFill/>
        </p:spPr>
        <p:txBody>
          <a:bodyPr wrap="none" rtlCol="0" anchor="ctr">
            <a:spAutoFit/>
          </a:bodyPr>
          <a:lstStyle/>
          <a:p>
            <a:pPr>
              <a:lnSpc>
                <a:spcPct val="120000"/>
              </a:lnSpc>
            </a:pPr>
            <a:r>
              <a:rPr lang="en-US" altLang="zh-CN" sz="6600" spc="300" dirty="0">
                <a:solidFill>
                  <a:srgbClr val="212227"/>
                </a:solidFill>
                <a:latin typeface="汉仪南宫体简" panose="02010600000101010101" pitchFamily="2" charset="-122"/>
                <a:ea typeface="汉仪南宫体简" panose="02010600000101010101" pitchFamily="2" charset="-122"/>
              </a:rPr>
              <a:t>UML</a:t>
            </a:r>
            <a:r>
              <a:rPr lang="zh-CN" altLang="en-US" sz="6600" spc="300" dirty="0">
                <a:solidFill>
                  <a:srgbClr val="212227"/>
                </a:solidFill>
                <a:latin typeface="汉仪南宫体简" panose="02010600000101010101" pitchFamily="2" charset="-122"/>
                <a:ea typeface="汉仪南宫体简" panose="02010600000101010101" pitchFamily="2" charset="-122"/>
              </a:rPr>
              <a:t>翻转课堂</a:t>
            </a:r>
          </a:p>
        </p:txBody>
      </p:sp>
      <p:sp>
        <p:nvSpPr>
          <p:cNvPr id="7" name="文本框 6"/>
          <p:cNvSpPr txBox="1"/>
          <p:nvPr/>
        </p:nvSpPr>
        <p:spPr>
          <a:xfrm>
            <a:off x="6490639" y="3128645"/>
            <a:ext cx="3140603" cy="430374"/>
          </a:xfrm>
          <a:prstGeom prst="rect">
            <a:avLst/>
          </a:prstGeom>
          <a:noFill/>
        </p:spPr>
        <p:txBody>
          <a:bodyPr wrap="none" rtlCol="0" anchor="ctr">
            <a:spAutoFit/>
          </a:bodyPr>
          <a:lstStyle/>
          <a:p>
            <a:pPr>
              <a:lnSpc>
                <a:spcPct val="120000"/>
              </a:lnSpc>
            </a:pPr>
            <a:r>
              <a:rPr lang="en-US" altLang="zh-CN" sz="2000" dirty="0">
                <a:solidFill>
                  <a:srgbClr val="212227"/>
                </a:solidFill>
                <a:latin typeface="汉仪南宫体简" panose="02010600000101010101" pitchFamily="2" charset="-122"/>
                <a:ea typeface="汉仪南宫体简" panose="02010600000101010101" pitchFamily="2" charset="-122"/>
              </a:rPr>
              <a:t>G07</a:t>
            </a:r>
            <a:r>
              <a:rPr lang="zh-CN" altLang="en-US" sz="2000" dirty="0">
                <a:solidFill>
                  <a:srgbClr val="212227"/>
                </a:solidFill>
                <a:latin typeface="汉仪南宫体简" panose="02010600000101010101" pitchFamily="2" charset="-122"/>
                <a:ea typeface="汉仪南宫体简" panose="02010600000101010101" pitchFamily="2" charset="-122"/>
              </a:rPr>
              <a:t>小组         </a:t>
            </a:r>
            <a:r>
              <a:rPr lang="en-US" altLang="zh-CN" sz="2000" dirty="0">
                <a:solidFill>
                  <a:srgbClr val="212227"/>
                </a:solidFill>
                <a:latin typeface="汉仪南宫体简" panose="02010600000101010101" pitchFamily="2" charset="-122"/>
                <a:ea typeface="汉仪南宫体简" panose="02010600000101010101" pitchFamily="2" charset="-122"/>
              </a:rPr>
              <a:t>2022/3/28</a:t>
            </a:r>
            <a:endParaRPr lang="zh-CN" altLang="en-US" sz="2000" dirty="0">
              <a:solidFill>
                <a:srgbClr val="212227"/>
              </a:solidFill>
              <a:latin typeface="汉仪南宫体简" panose="02010600000101010101" pitchFamily="2" charset="-122"/>
              <a:ea typeface="汉仪南宫体简" panose="02010600000101010101" pitchFamily="2" charset="-122"/>
            </a:endParaRPr>
          </a:p>
        </p:txBody>
      </p:sp>
      <p:pic>
        <p:nvPicPr>
          <p:cNvPr id="10" name="图片 9">
            <a:extLst>
              <a:ext uri="{FF2B5EF4-FFF2-40B4-BE49-F238E27FC236}">
                <a16:creationId xmlns:a16="http://schemas.microsoft.com/office/drawing/2014/main" id="{AC980B44-931B-430D-A79B-9E3213E11B9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020" y="3729356"/>
            <a:ext cx="2009775" cy="2009775"/>
          </a:xfrm>
          <a:prstGeom prst="rect">
            <a:avLst/>
          </a:prstGeom>
          <a:noFill/>
          <a:ln>
            <a:noFill/>
          </a:ln>
        </p:spPr>
      </p:pic>
      <p:pic>
        <p:nvPicPr>
          <p:cNvPr id="11" name="图片 10" descr="树枝">
            <a:extLst>
              <a:ext uri="{FF2B5EF4-FFF2-40B4-BE49-F238E27FC236}">
                <a16:creationId xmlns:a16="http://schemas.microsoft.com/office/drawing/2014/main" id="{CCC00D8A-6E75-4410-8196-FD3EBF5515D9}"/>
              </a:ext>
            </a:extLst>
          </p:cNvPr>
          <p:cNvPicPr>
            <a:picLocks noChangeAspect="1"/>
          </p:cNvPicPr>
          <p:nvPr/>
        </p:nvPicPr>
        <p:blipFill>
          <a:blip r:embed="rId4"/>
          <a:stretch>
            <a:fillRect/>
          </a:stretch>
        </p:blipFill>
        <p:spPr>
          <a:xfrm>
            <a:off x="-137160" y="-154306"/>
            <a:ext cx="1880235" cy="99123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180008"/>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微软雅黑" panose="020B0503020204020204" pitchFamily="34" charset="-122"/>
                <a:ea typeface="微软雅黑" panose="020B0503020204020204" pitchFamily="34" charset="-122"/>
              </a:rPr>
              <a:t>由于参与者实际上就是</a:t>
            </a:r>
            <a:r>
              <a:rPr lang="zh-CN" altLang="en-US" sz="2400" dirty="0">
                <a:solidFill>
                  <a:srgbClr val="FF0000"/>
                </a:solidFill>
                <a:latin typeface="微软雅黑" panose="020B0503020204020204" pitchFamily="34" charset="-122"/>
                <a:ea typeface="微软雅黑" panose="020B0503020204020204" pitchFamily="34" charset="-122"/>
              </a:rPr>
              <a:t>类</a:t>
            </a:r>
            <a:r>
              <a:rPr lang="zh-CN" altLang="en-US" sz="2400" dirty="0">
                <a:latin typeface="微软雅黑" panose="020B0503020204020204" pitchFamily="34" charset="-122"/>
                <a:ea typeface="微软雅黑" panose="020B0503020204020204" pitchFamily="34" charset="-122"/>
              </a:rPr>
              <a:t>，因此参与者之间也具有</a:t>
            </a:r>
            <a:r>
              <a:rPr lang="zh-CN" altLang="en-US" sz="2400" dirty="0">
                <a:solidFill>
                  <a:srgbClr val="FF0000"/>
                </a:solidFill>
                <a:latin typeface="微软雅黑" panose="020B0503020204020204" pitchFamily="34" charset="-122"/>
                <a:ea typeface="微软雅黑" panose="020B0503020204020204" pitchFamily="34" charset="-122"/>
              </a:rPr>
              <a:t>继承关系</a:t>
            </a:r>
            <a:r>
              <a:rPr lang="zh-CN" altLang="en-US" sz="2400" dirty="0">
                <a:latin typeface="微软雅黑" panose="020B0503020204020204" pitchFamily="34" charset="-122"/>
                <a:ea typeface="微软雅黑" panose="020B0503020204020204" pitchFamily="34" charset="-122"/>
              </a:rPr>
              <a:t>（但在分析设计阶段，一般使用泛化关系来表示继承关系）。参与者之间的泛化关系表示一个一般性的参与者（称为父参与者）与另一个较为特殊的参与者（称为子参与者）之间的联系。子参与者继承了父参与者的行为和含义，还可以增加自己独有的行为和含义，子参与者可以出现在父参与者能出现的任何位置上。通常，将某些参与者的共同行为描述成为</a:t>
            </a:r>
            <a:r>
              <a:rPr lang="zh-CN" altLang="en-US" sz="2400" dirty="0">
                <a:solidFill>
                  <a:srgbClr val="FF0000"/>
                </a:solidFill>
                <a:latin typeface="微软雅黑" panose="020B0503020204020204" pitchFamily="34" charset="-122"/>
                <a:ea typeface="微软雅黑" panose="020B0503020204020204" pitchFamily="34" charset="-122"/>
              </a:rPr>
              <a:t>超类</a:t>
            </a:r>
            <a:r>
              <a:rPr lang="zh-CN" altLang="en-US" sz="2400" dirty="0">
                <a:latin typeface="微软雅黑" panose="020B0503020204020204" pitchFamily="34" charset="-122"/>
                <a:ea typeface="微软雅黑" panose="020B0503020204020204" pitchFamily="34" charset="-122"/>
              </a:rPr>
              <a:t>，而某一具体的参与者仅仅把其所特有的那部分行为定义一下就可以了，子参与者和父参与者的通用行为则不必重新定义，只要继承超类中相应的行为即可。参与者之间的泛化关系用带空心三角形箭头的实线来表示，箭头端指向超类。</a:t>
            </a:r>
          </a:p>
        </p:txBody>
      </p:sp>
    </p:spTree>
    <p:extLst>
      <p:ext uri="{BB962C8B-B14F-4D97-AF65-F5344CB8AC3E}">
        <p14:creationId xmlns:p14="http://schemas.microsoft.com/office/powerpoint/2010/main" val="23502636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创建实例</a:t>
            </a:r>
            <a:br>
              <a:rPr lang="zh-CN" altLang="en-US"/>
            </a:br>
            <a:endParaRPr lang="zh-CN" altLang="en-US"/>
          </a:p>
        </p:txBody>
      </p:sp>
      <p:sp>
        <p:nvSpPr>
          <p:cNvPr id="5" name="内容占位符 4"/>
          <p:cNvSpPr>
            <a:spLocks noGrp="1"/>
          </p:cNvSpPr>
          <p:nvPr>
            <p:ph idx="1"/>
          </p:nvPr>
        </p:nvSpPr>
        <p:spPr>
          <a:xfrm>
            <a:off x="838200" y="1825625"/>
            <a:ext cx="10515600" cy="3528800"/>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就像在顺序图中看到的一样,消息也可以用来在通信图中创建对象实例。</a:t>
            </a:r>
          </a:p>
          <a:p>
            <a:pPr marL="0" indent="0">
              <a:buNone/>
            </a:pPr>
            <a:r>
              <a:rPr lang="zh-CN" altLang="en-US" dirty="0">
                <a:latin typeface="Arial Unicode MS" panose="020B0604020202020204" pitchFamily="34" charset="-122"/>
                <a:ea typeface="Arial Unicode MS" panose="020B0604020202020204" pitchFamily="34" charset="-122"/>
              </a:rPr>
              <a:t>为此，一个消息将会发送到新创建的对象实例。对象使用“new”构造类型,消息使用“create"构造类型，以便让读者清楚对象是在运行中创建的</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6" name="图片 5"/>
          <p:cNvPicPr>
            <a:picLocks noChangeAspect="1"/>
          </p:cNvPicPr>
          <p:nvPr/>
        </p:nvPicPr>
        <p:blipFill>
          <a:blip r:embed="rId3"/>
          <a:stretch>
            <a:fillRect/>
          </a:stretch>
        </p:blipFill>
        <p:spPr>
          <a:xfrm>
            <a:off x="2771775" y="3829050"/>
            <a:ext cx="6313805" cy="12020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发送给多对象的消息</a:t>
            </a:r>
          </a:p>
        </p:txBody>
      </p:sp>
      <p:sp>
        <p:nvSpPr>
          <p:cNvPr id="3" name="内容占位符 2"/>
          <p:cNvSpPr>
            <a:spLocks noGrp="1"/>
          </p:cNvSpPr>
          <p:nvPr>
            <p:ph idx="1"/>
          </p:nvPr>
        </p:nvSpPr>
        <p:spPr>
          <a:xfrm>
            <a:off x="838200" y="1825625"/>
            <a:ext cx="10515600" cy="3434532"/>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一个对象可能会向同一个类的多个对象同时发送一个消息。在通信图中，多对象(Multiple Object)用“- .叠向后延伸的多个对象图标”表示。在多对象前面可以加上用“[]”括起来的条件，前面加一一个“*”,用来说明消息发送给多个对象</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2626995" y="3837940"/>
            <a:ext cx="7566660" cy="10788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返回结果</a:t>
            </a:r>
            <a:endParaRPr lang="zh-CN" altLang="en-US" dirty="0"/>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消息可能是要求</a:t>
            </a:r>
            <a:r>
              <a:rPr lang="zh-CN" altLang="en-US" sz="2400" dirty="0">
                <a:solidFill>
                  <a:srgbClr val="FF0000"/>
                </a:solidFill>
                <a:latin typeface="Arial Unicode MS" panose="020B0604020202020204" pitchFamily="34" charset="-122"/>
                <a:ea typeface="Arial Unicode MS" panose="020B0604020202020204" pitchFamily="34" charset="-122"/>
              </a:rPr>
              <a:t>某个对象进行计算并返回结果的值</a:t>
            </a:r>
            <a:r>
              <a:rPr lang="zh-CN" altLang="en-US" sz="2400" dirty="0">
                <a:latin typeface="Arial Unicode MS" panose="020B0604020202020204" pitchFamily="34" charset="-122"/>
                <a:ea typeface="Arial Unicode MS" panose="020B0604020202020204" pitchFamily="34" charset="-122"/>
              </a:rPr>
              <a:t>。例如，一个顾客对象可能请求一个计算器(Calculator)对象计算某项商品的总价,包括该项商品的价格和税款。</a:t>
            </a:r>
          </a:p>
          <a:p>
            <a:pPr marL="0" indent="0">
              <a:buNone/>
            </a:pPr>
            <a:r>
              <a:rPr lang="zh-CN" altLang="en-US" sz="2400" dirty="0">
                <a:latin typeface="Arial Unicode MS" panose="020B0604020202020204" pitchFamily="34" charset="-122"/>
                <a:ea typeface="Arial Unicode MS" panose="020B0604020202020204" pitchFamily="34" charset="-122"/>
              </a:rPr>
              <a:t>UML提供了返回值的表示法。返回值的名字在最左,后跟赋值号“: =”,接着是操作名和操作的参数。对计算商品价格这个例子，可以表示成: totalPrice : = compute(itemPrice, salesTax)。如图说明了在通信图中的返回值的表示法。</a:t>
            </a:r>
          </a:p>
          <a:p>
            <a:pPr marL="0" indent="0">
              <a:buNone/>
            </a:pPr>
            <a:r>
              <a:rPr lang="zh-CN" altLang="en-US" sz="2400" dirty="0">
                <a:latin typeface="Arial Unicode MS" panose="020B0604020202020204" pitchFamily="34" charset="-122"/>
                <a:ea typeface="Arial Unicode MS" panose="020B0604020202020204" pitchFamily="34" charset="-122"/>
              </a:rPr>
              <a:t>表达式中赋值号的右边部分被称为消息型构(MessageSignature)。</a:t>
            </a:r>
          </a:p>
        </p:txBody>
      </p:sp>
      <p:pic>
        <p:nvPicPr>
          <p:cNvPr id="4" name="图片 3"/>
          <p:cNvPicPr>
            <a:picLocks noChangeAspect="1"/>
          </p:cNvPicPr>
          <p:nvPr/>
        </p:nvPicPr>
        <p:blipFill>
          <a:blip r:embed="rId3"/>
          <a:stretch>
            <a:fillRect/>
          </a:stretch>
        </p:blipFill>
        <p:spPr>
          <a:xfrm>
            <a:off x="4038600" y="4459605"/>
            <a:ext cx="5610225" cy="1562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构造型</a:t>
            </a:r>
            <a:endParaRPr lang="zh-CN" altLang="en-US" dirty="0"/>
          </a:p>
        </p:txBody>
      </p:sp>
      <p:sp>
        <p:nvSpPr>
          <p:cNvPr id="3" name="内容占位符 2"/>
          <p:cNvSpPr>
            <a:spLocks noGrp="1"/>
          </p:cNvSpPr>
          <p:nvPr>
            <p:ph idx="1"/>
          </p:nvPr>
        </p:nvSpPr>
        <p:spPr>
          <a:xfrm>
            <a:off x="274955" y="1604645"/>
            <a:ext cx="11302365" cy="467360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构造型(Stereotype)可以在现有的UML元素的基础上创建新的元素。构造型用两对尖括号括起来的一个名称来表示,这个括号叫作双尖括号。这个被括起来的名称叫作关键字( Keyword)。</a:t>
            </a:r>
          </a:p>
          <a:p>
            <a:pPr marL="0" indent="0">
              <a:buNone/>
            </a:pPr>
            <a:r>
              <a:rPr lang="zh-CN" altLang="en-US" sz="2400" dirty="0">
                <a:latin typeface="Arial Unicode MS" panose="020B0604020202020204" pitchFamily="34" charset="-122"/>
                <a:ea typeface="Arial Unicode MS" panose="020B0604020202020204" pitchFamily="34" charset="-122"/>
              </a:rPr>
              <a:t>有时候,UML会创建新的模型。这时,UML并不是为某事物创建一个全新的符号,而是把一个关键字添加到已有的元素中。</a:t>
            </a:r>
          </a:p>
          <a:p>
            <a:pPr marL="0" indent="0">
              <a:buNone/>
            </a:pPr>
            <a:r>
              <a:rPr lang="zh-CN" altLang="en-US" sz="2400" dirty="0">
                <a:latin typeface="Arial Unicode MS" panose="020B0604020202020204" pitchFamily="34" charset="-122"/>
                <a:ea typeface="Arial Unicode MS" panose="020B0604020202020204" pitchFamily="34" charset="-122"/>
              </a:rPr>
              <a:t>这个关键字表明了该元素的用法与其原来的意图多少有些不同。接口(Interface)是一个没有属性而只有操作的类,它是使用构造型的一个例子,它是可以在整个模型中反复使用的一组行为。无须发明一个新的UML元素来表示接口,UML可以在类图标，中类名的上面加一个&lt;&lt; interface&gt;&gt;关键字来表示接口，如图所示。</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8320405" y="4922520"/>
            <a:ext cx="2837815" cy="1225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通信图建模策略</a:t>
            </a:r>
          </a:p>
        </p:txBody>
      </p:sp>
      <p:sp>
        <p:nvSpPr>
          <p:cNvPr id="3" name="内容占位符 2"/>
          <p:cNvSpPr>
            <a:spLocks noGrp="1"/>
          </p:cNvSpPr>
          <p:nvPr>
            <p:ph idx="1"/>
          </p:nvPr>
        </p:nvSpPr>
        <p:spPr>
          <a:xfrm>
            <a:off x="838200" y="1690688"/>
            <a:ext cx="10515600" cy="4486275"/>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zh-CN" altLang="en-US" dirty="0">
                <a:latin typeface="微软雅黑" panose="020B0503020204020204" pitchFamily="34" charset="-122"/>
                <a:ea typeface="微软雅黑" panose="020B0503020204020204" pitchFamily="34" charset="-122"/>
              </a:rPr>
              <a:t>使用通信图建模时可以遵循如下策略。</a:t>
            </a:r>
          </a:p>
          <a:p>
            <a:pPr marL="0" indent="0">
              <a:buNone/>
            </a:pPr>
            <a:r>
              <a:rPr lang="zh-CN" altLang="en-US" dirty="0">
                <a:latin typeface="微软雅黑" panose="020B0503020204020204" pitchFamily="34" charset="-122"/>
                <a:ea typeface="微软雅黑" panose="020B0503020204020204" pitchFamily="34" charset="-122"/>
              </a:rPr>
              <a:t>(1)确定交互过程的</a:t>
            </a:r>
            <a:r>
              <a:rPr lang="zh-CN" altLang="en-US" dirty="0">
                <a:solidFill>
                  <a:srgbClr val="FF0000"/>
                </a:solidFill>
                <a:latin typeface="微软雅黑" panose="020B0503020204020204" pitchFamily="34" charset="-122"/>
                <a:ea typeface="微软雅黑" panose="020B0503020204020204" pitchFamily="34" charset="-122"/>
              </a:rPr>
              <a:t>上下文</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(2)确定参与交互过程的</a:t>
            </a:r>
            <a:r>
              <a:rPr lang="zh-CN" altLang="en-US" dirty="0">
                <a:solidFill>
                  <a:srgbClr val="FF0000"/>
                </a:solidFill>
                <a:latin typeface="微软雅黑" panose="020B0503020204020204" pitchFamily="34" charset="-122"/>
                <a:ea typeface="微软雅黑" panose="020B0503020204020204" pitchFamily="34" charset="-122"/>
              </a:rPr>
              <a:t>活动者与对象</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(3)如果需要,为每个对象设置</a:t>
            </a:r>
            <a:r>
              <a:rPr lang="zh-CN" altLang="en-US" dirty="0">
                <a:solidFill>
                  <a:srgbClr val="FF0000"/>
                </a:solidFill>
                <a:latin typeface="微软雅黑" panose="020B0503020204020204" pitchFamily="34" charset="-122"/>
                <a:ea typeface="微软雅黑" panose="020B0503020204020204" pitchFamily="34" charset="-122"/>
              </a:rPr>
              <a:t>初始特性</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(4)确定活动者、对象之间的</a:t>
            </a:r>
            <a:r>
              <a:rPr lang="zh-CN" altLang="en-US" dirty="0">
                <a:solidFill>
                  <a:srgbClr val="FF0000"/>
                </a:solidFill>
                <a:latin typeface="微软雅黑" panose="020B0503020204020204" pitchFamily="34" charset="-122"/>
                <a:ea typeface="微软雅黑" panose="020B0503020204020204" pitchFamily="34" charset="-122"/>
              </a:rPr>
              <a:t>链接</a:t>
            </a:r>
            <a:r>
              <a:rPr lang="zh-CN" altLang="en-US" dirty="0">
                <a:latin typeface="微软雅黑" panose="020B0503020204020204" pitchFamily="34" charset="-122"/>
                <a:ea typeface="微软雅黑" panose="020B0503020204020204" pitchFamily="34" charset="-122"/>
              </a:rPr>
              <a:t>。一般先确定关联的链接,因为这是最主要的，它代表了结构的链接。然后需要确定其他链接,用合适的路径构造型修饰,这表达了对象间是如何互相联系的。</a:t>
            </a:r>
          </a:p>
          <a:p>
            <a:pPr marL="0" indent="0">
              <a:buNone/>
            </a:pPr>
            <a:r>
              <a:rPr lang="zh-CN" altLang="en-US" dirty="0">
                <a:latin typeface="微软雅黑" panose="020B0503020204020204" pitchFamily="34" charset="-122"/>
                <a:ea typeface="微软雅黑" panose="020B0503020204020204" pitchFamily="34" charset="-122"/>
              </a:rPr>
              <a:t>(5)从引发该交互过程的初始消息开始,将每个消息附到相应的链接上,可以用带小数点的编号来表达嵌套。</a:t>
            </a:r>
          </a:p>
          <a:p>
            <a:pPr marL="0" indent="0">
              <a:buNone/>
            </a:pPr>
            <a:r>
              <a:rPr lang="zh-CN" altLang="en-US" dirty="0">
                <a:latin typeface="微软雅黑" panose="020B0503020204020204" pitchFamily="34" charset="-122"/>
                <a:ea typeface="微软雅黑" panose="020B0503020204020204" pitchFamily="34" charset="-122"/>
              </a:rPr>
              <a:t>(6)</a:t>
            </a:r>
            <a:r>
              <a:rPr lang="zh-CN" altLang="en-US" dirty="0">
                <a:solidFill>
                  <a:srgbClr val="FF0000"/>
                </a:solidFill>
                <a:latin typeface="微软雅黑" panose="020B0503020204020204" pitchFamily="34" charset="-122"/>
                <a:ea typeface="微软雅黑" panose="020B0503020204020204" pitchFamily="34" charset="-122"/>
              </a:rPr>
              <a:t>细化消息内容</a:t>
            </a:r>
            <a:r>
              <a:rPr lang="zh-CN" altLang="en-US" dirty="0">
                <a:latin typeface="微软雅黑" panose="020B0503020204020204" pitchFamily="34" charset="-122"/>
                <a:ea typeface="微软雅黑" panose="020B0503020204020204" pitchFamily="34" charset="-122"/>
              </a:rPr>
              <a:t>。比如需要说明时间或空间的约束，可以用适当的时间或空间约束来修饰每个消息。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顺序图与通信图的比较</a:t>
            </a:r>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zh-CN" altLang="en-US" dirty="0">
                <a:latin typeface="Arial Unicode MS" panose="020B0604020202020204" pitchFamily="34" charset="-122"/>
                <a:ea typeface="Arial Unicode MS" panose="020B0604020202020204" pitchFamily="34" charset="-122"/>
              </a:rPr>
              <a:t>共同点</a:t>
            </a:r>
          </a:p>
          <a:p>
            <a:r>
              <a:rPr lang="zh-CN" altLang="en-US" dirty="0">
                <a:latin typeface="Arial Unicode MS" panose="020B0604020202020204" pitchFamily="34" charset="-122"/>
                <a:ea typeface="Arial Unicode MS" panose="020B0604020202020204" pitchFamily="34" charset="-122"/>
              </a:rPr>
              <a:t>从面向对象的角度来看，系统的功能是由一组对象通过相互发送消息来完成的，顺序图和通信图就是通过描述这样的对象和消息来描述系统的动态行为的。</a:t>
            </a:r>
          </a:p>
          <a:p>
            <a:r>
              <a:rPr lang="zh-CN" altLang="en-US" dirty="0">
                <a:latin typeface="Arial Unicode MS" panose="020B0604020202020204" pitchFamily="34" charset="-122"/>
                <a:ea typeface="Arial Unicode MS" panose="020B0604020202020204" pitchFamily="34" charset="-122"/>
              </a:rPr>
              <a:t>通信图和顺序图作为交互图都表示出了对象间的交互作用</a:t>
            </a:r>
          </a:p>
          <a:p>
            <a:r>
              <a:rPr lang="zh-CN" altLang="en-US" dirty="0">
                <a:latin typeface="Arial Unicode MS" panose="020B0604020202020204" pitchFamily="34" charset="-122"/>
                <a:ea typeface="Arial Unicode MS" panose="020B0604020202020204" pitchFamily="34" charset="-122"/>
              </a:rPr>
              <a:t>两者都直观地规定了发送对象和接收对象的责任,并且都支持所有的消息类型,</a:t>
            </a:r>
          </a:p>
          <a:p>
            <a:r>
              <a:rPr lang="zh-CN" altLang="en-US" dirty="0">
                <a:latin typeface="Arial Unicode MS" panose="020B0604020202020204" pitchFamily="34" charset="-122"/>
                <a:ea typeface="Arial Unicode MS" panose="020B0604020202020204" pitchFamily="34" charset="-122"/>
              </a:rPr>
              <a:t>在耦合性上两者都可以作为衡量的工具。</a:t>
            </a:r>
          </a:p>
          <a:p>
            <a:r>
              <a:rPr lang="zh-CN" altLang="en-US" dirty="0">
                <a:latin typeface="Arial Unicode MS" panose="020B0604020202020204" pitchFamily="34" charset="-122"/>
                <a:ea typeface="Arial Unicode MS" panose="020B0604020202020204" pitchFamily="34" charset="-122"/>
                <a:sym typeface="+mn-ea"/>
              </a:rPr>
              <a:t>两者在语义上是等价的,它们之间可以进行相互转换。</a:t>
            </a:r>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sym typeface="+mn-ea"/>
              </a:rPr>
            </a:br>
            <a:r>
              <a:rPr lang="zh-CN" altLang="en-US" dirty="0">
                <a:sym typeface="+mn-ea"/>
              </a:rPr>
              <a:t>顺序图与通信图的比较</a:t>
            </a:r>
            <a:br>
              <a:rPr lang="zh-CN" altLang="en-US" dirty="0"/>
            </a:b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a:t>区别：</a:t>
            </a:r>
          </a:p>
          <a:p>
            <a:pPr>
              <a:lnSpc>
                <a:spcPct val="120000"/>
              </a:lnSpc>
            </a:pPr>
            <a:r>
              <a:rPr lang="zh-CN" altLang="en-US" dirty="0"/>
              <a:t>顺序图清楚地表示了交互作用中的</a:t>
            </a:r>
            <a:r>
              <a:rPr lang="zh-CN" altLang="en-US" dirty="0">
                <a:solidFill>
                  <a:srgbClr val="FF0000"/>
                </a:solidFill>
              </a:rPr>
              <a:t>时间顺序</a:t>
            </a:r>
            <a:r>
              <a:rPr lang="zh-CN" altLang="en-US" dirty="0"/>
              <a:t>，但没有明确表示对象间的关系。顺序图可以反映对象的</a:t>
            </a:r>
            <a:r>
              <a:rPr lang="zh-CN" altLang="en-US" dirty="0">
                <a:solidFill>
                  <a:srgbClr val="FF0000"/>
                </a:solidFill>
              </a:rPr>
              <a:t>生命周期</a:t>
            </a:r>
            <a:r>
              <a:rPr lang="zh-CN" altLang="en-US" dirty="0"/>
              <a:t>,但是通信图不能。通信图清楚地表示了对象间的关系,但时间顺序必须从顺序号获得。</a:t>
            </a:r>
          </a:p>
          <a:p>
            <a:pPr>
              <a:lnSpc>
                <a:spcPct val="120000"/>
              </a:lnSpc>
            </a:pPr>
            <a:r>
              <a:rPr lang="zh-CN" altLang="en-US" dirty="0"/>
              <a:t>(1)侧重点不同。顺序图是强调消息的时间顺序的交互图,图像上是- -张表,对象沿X轴排列,消息沿Y轴按时间顺序排序;通信图是强调发送和接收消息的对象之间的组织结构的交互图,图形上是定点和弧的结合。</a:t>
            </a:r>
          </a:p>
          <a:p>
            <a:pPr>
              <a:lnSpc>
                <a:spcPct val="120000"/>
              </a:lnSpc>
            </a:pPr>
            <a:r>
              <a:rPr lang="zh-CN" altLang="en-US" dirty="0"/>
              <a:t>(2)顺序图可以反映对象的创建、激活、销毁等生命周期,通信图没有。</a:t>
            </a:r>
          </a:p>
          <a:p>
            <a:pPr>
              <a:lnSpc>
                <a:spcPct val="120000"/>
              </a:lnSpc>
            </a:pPr>
            <a:r>
              <a:rPr lang="zh-CN" altLang="en-US" dirty="0"/>
              <a:t>(3)通信图能反映动作路径,消息必须有顺序号,但是顺序图没有。在实际应用中，如果需要清楚地表示交互作用中的时间顺序,则应该选择顺序图;如果更注重清楚地表示对象间的关系,则应该选择通信图。顺序图常常用于表示方案,而通信图用于过程的详细设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991241" y="2321004"/>
            <a:ext cx="3570208"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状态机图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1910783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DA386-F3F1-4556-8437-158D8581B883}"/>
              </a:ext>
            </a:extLst>
          </p:cNvPr>
          <p:cNvSpPr>
            <a:spLocks noGrp="1"/>
          </p:cNvSpPr>
          <p:nvPr>
            <p:ph type="ctrTitle"/>
          </p:nvPr>
        </p:nvSpPr>
        <p:spPr>
          <a:xfrm>
            <a:off x="553942" y="533968"/>
            <a:ext cx="3898790" cy="483800"/>
          </a:xfrm>
        </p:spPr>
        <p:txBody>
          <a:bodyPr>
            <a:normAutofit fontScale="90000"/>
          </a:bodyPr>
          <a:lstStyle/>
          <a:p>
            <a:r>
              <a:rPr lang="zh-CN" altLang="en-US" sz="3600" dirty="0"/>
              <a:t>状态机图的概述</a:t>
            </a:r>
          </a:p>
        </p:txBody>
      </p:sp>
      <p:sp>
        <p:nvSpPr>
          <p:cNvPr id="4" name="文本框 3">
            <a:extLst>
              <a:ext uri="{FF2B5EF4-FFF2-40B4-BE49-F238E27FC236}">
                <a16:creationId xmlns:a16="http://schemas.microsoft.com/office/drawing/2014/main" id="{5424B317-558C-452B-95BA-65C872C97BF0}"/>
              </a:ext>
            </a:extLst>
          </p:cNvPr>
          <p:cNvSpPr txBox="1"/>
          <p:nvPr/>
        </p:nvSpPr>
        <p:spPr>
          <a:xfrm>
            <a:off x="668027" y="1271694"/>
            <a:ext cx="4436588"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状态机图是系统分析额常用工具之一，它通过建立类对象的周期模型来描述对象随时间变化的动态行为。</a:t>
            </a:r>
          </a:p>
        </p:txBody>
      </p:sp>
      <p:sp>
        <p:nvSpPr>
          <p:cNvPr id="5" name="矩形 4">
            <a:extLst>
              <a:ext uri="{FF2B5EF4-FFF2-40B4-BE49-F238E27FC236}">
                <a16:creationId xmlns:a16="http://schemas.microsoft.com/office/drawing/2014/main" id="{8FD4E033-AFBB-469D-9372-3160CD2F3C60}"/>
              </a:ext>
            </a:extLst>
          </p:cNvPr>
          <p:cNvSpPr/>
          <p:nvPr/>
        </p:nvSpPr>
        <p:spPr>
          <a:xfrm>
            <a:off x="2401292" y="256172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6" name="矩形 5">
            <a:extLst>
              <a:ext uri="{FF2B5EF4-FFF2-40B4-BE49-F238E27FC236}">
                <a16:creationId xmlns:a16="http://schemas.microsoft.com/office/drawing/2014/main" id="{F5F4B7C7-D94C-4150-85A1-FA0855F2A865}"/>
              </a:ext>
            </a:extLst>
          </p:cNvPr>
          <p:cNvSpPr/>
          <p:nvPr/>
        </p:nvSpPr>
        <p:spPr>
          <a:xfrm>
            <a:off x="2401293" y="3357436"/>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7" name="矩形 6">
            <a:extLst>
              <a:ext uri="{FF2B5EF4-FFF2-40B4-BE49-F238E27FC236}">
                <a16:creationId xmlns:a16="http://schemas.microsoft.com/office/drawing/2014/main" id="{FE224F6E-DA1F-4594-9A68-9A04A093A093}"/>
              </a:ext>
            </a:extLst>
          </p:cNvPr>
          <p:cNvSpPr/>
          <p:nvPr/>
        </p:nvSpPr>
        <p:spPr>
          <a:xfrm>
            <a:off x="2401293" y="4090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事件</a:t>
            </a:r>
          </a:p>
        </p:txBody>
      </p:sp>
      <p:sp>
        <p:nvSpPr>
          <p:cNvPr id="8" name="矩形 7">
            <a:extLst>
              <a:ext uri="{FF2B5EF4-FFF2-40B4-BE49-F238E27FC236}">
                <a16:creationId xmlns:a16="http://schemas.microsoft.com/office/drawing/2014/main" id="{41EAC095-BEE3-49B3-BF37-270637F9DF02}"/>
              </a:ext>
            </a:extLst>
          </p:cNvPr>
          <p:cNvSpPr/>
          <p:nvPr/>
        </p:nvSpPr>
        <p:spPr>
          <a:xfrm>
            <a:off x="2401293" y="4824442"/>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活动</a:t>
            </a:r>
          </a:p>
        </p:txBody>
      </p:sp>
      <p:sp>
        <p:nvSpPr>
          <p:cNvPr id="9" name="矩形 8">
            <a:extLst>
              <a:ext uri="{FF2B5EF4-FFF2-40B4-BE49-F238E27FC236}">
                <a16:creationId xmlns:a16="http://schemas.microsoft.com/office/drawing/2014/main" id="{3310DB78-7230-4F85-B7B2-09BD8BF45459}"/>
              </a:ext>
            </a:extLst>
          </p:cNvPr>
          <p:cNvSpPr/>
          <p:nvPr/>
        </p:nvSpPr>
        <p:spPr>
          <a:xfrm>
            <a:off x="2401292" y="5557945"/>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0" name="矩形 9">
            <a:extLst>
              <a:ext uri="{FF2B5EF4-FFF2-40B4-BE49-F238E27FC236}">
                <a16:creationId xmlns:a16="http://schemas.microsoft.com/office/drawing/2014/main" id="{83B2EE54-6B42-45D5-9601-693289554559}"/>
              </a:ext>
            </a:extLst>
          </p:cNvPr>
          <p:cNvSpPr/>
          <p:nvPr/>
        </p:nvSpPr>
        <p:spPr>
          <a:xfrm>
            <a:off x="515509" y="4047200"/>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组成部分</a:t>
            </a:r>
          </a:p>
        </p:txBody>
      </p:sp>
      <p:cxnSp>
        <p:nvCxnSpPr>
          <p:cNvPr id="12" name="直接连接符 11">
            <a:extLst>
              <a:ext uri="{FF2B5EF4-FFF2-40B4-BE49-F238E27FC236}">
                <a16:creationId xmlns:a16="http://schemas.microsoft.com/office/drawing/2014/main" id="{957B0415-0D87-4A81-A365-27680524CE51}"/>
              </a:ext>
            </a:extLst>
          </p:cNvPr>
          <p:cNvCxnSpPr>
            <a:stCxn id="5" idx="1"/>
            <a:endCxn id="10" idx="3"/>
          </p:cNvCxnSpPr>
          <p:nvPr/>
        </p:nvCxnSpPr>
        <p:spPr>
          <a:xfrm flipH="1">
            <a:off x="1694951" y="2796292"/>
            <a:ext cx="706341" cy="1543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FCB222B-C1BE-4D3F-8E26-61FECD4949DF}"/>
              </a:ext>
            </a:extLst>
          </p:cNvPr>
          <p:cNvCxnSpPr>
            <a:stCxn id="6" idx="1"/>
            <a:endCxn id="10" idx="3"/>
          </p:cNvCxnSpPr>
          <p:nvPr/>
        </p:nvCxnSpPr>
        <p:spPr>
          <a:xfrm flipH="1">
            <a:off x="1694951" y="3592000"/>
            <a:ext cx="706342" cy="747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F54E2A-54D2-46DC-BF57-BDC16093CDFF}"/>
              </a:ext>
            </a:extLst>
          </p:cNvPr>
          <p:cNvCxnSpPr>
            <a:stCxn id="7" idx="1"/>
            <a:endCxn id="10" idx="3"/>
          </p:cNvCxnSpPr>
          <p:nvPr/>
        </p:nvCxnSpPr>
        <p:spPr>
          <a:xfrm flipH="1">
            <a:off x="1694951" y="4325503"/>
            <a:ext cx="706342" cy="13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F98289-DDC9-482E-A41C-3C259458184F}"/>
              </a:ext>
            </a:extLst>
          </p:cNvPr>
          <p:cNvCxnSpPr>
            <a:stCxn id="8" idx="1"/>
            <a:endCxn id="10" idx="3"/>
          </p:cNvCxnSpPr>
          <p:nvPr/>
        </p:nvCxnSpPr>
        <p:spPr>
          <a:xfrm flipH="1" flipV="1">
            <a:off x="1694951" y="4339414"/>
            <a:ext cx="706342" cy="71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41BE51A-B1F9-48E6-B366-C130EA826E76}"/>
              </a:ext>
            </a:extLst>
          </p:cNvPr>
          <p:cNvCxnSpPr>
            <a:stCxn id="9" idx="1"/>
            <a:endCxn id="10" idx="3"/>
          </p:cNvCxnSpPr>
          <p:nvPr/>
        </p:nvCxnSpPr>
        <p:spPr>
          <a:xfrm flipH="1" flipV="1">
            <a:off x="1694951" y="4339414"/>
            <a:ext cx="706341" cy="14530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DA18BF2-98FB-44C8-9089-40E217150BF5}"/>
              </a:ext>
            </a:extLst>
          </p:cNvPr>
          <p:cNvSpPr/>
          <p:nvPr/>
        </p:nvSpPr>
        <p:spPr>
          <a:xfrm>
            <a:off x="5917947" y="1582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26" name="矩形 25">
            <a:extLst>
              <a:ext uri="{FF2B5EF4-FFF2-40B4-BE49-F238E27FC236}">
                <a16:creationId xmlns:a16="http://schemas.microsoft.com/office/drawing/2014/main" id="{C1DB6E9D-5F38-45E2-B9F0-31AA4A4FE49D}"/>
              </a:ext>
            </a:extLst>
          </p:cNvPr>
          <p:cNvSpPr/>
          <p:nvPr/>
        </p:nvSpPr>
        <p:spPr>
          <a:xfrm>
            <a:off x="5917947" y="458987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28" name="矩形 27">
            <a:extLst>
              <a:ext uri="{FF2B5EF4-FFF2-40B4-BE49-F238E27FC236}">
                <a16:creationId xmlns:a16="http://schemas.microsoft.com/office/drawing/2014/main" id="{8C2A31F5-7794-498A-BE42-605900D1378D}"/>
              </a:ext>
            </a:extLst>
          </p:cNvPr>
          <p:cNvSpPr/>
          <p:nvPr/>
        </p:nvSpPr>
        <p:spPr>
          <a:xfrm>
            <a:off x="4099494" y="2844572"/>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基本元素</a:t>
            </a:r>
          </a:p>
        </p:txBody>
      </p:sp>
      <p:cxnSp>
        <p:nvCxnSpPr>
          <p:cNvPr id="30" name="直接连接符 29">
            <a:extLst>
              <a:ext uri="{FF2B5EF4-FFF2-40B4-BE49-F238E27FC236}">
                <a16:creationId xmlns:a16="http://schemas.microsoft.com/office/drawing/2014/main" id="{72B58EC7-25F0-4663-9F1A-765A30EC0AE6}"/>
              </a:ext>
            </a:extLst>
          </p:cNvPr>
          <p:cNvCxnSpPr>
            <a:cxnSpLocks/>
            <a:stCxn id="24" idx="1"/>
          </p:cNvCxnSpPr>
          <p:nvPr/>
        </p:nvCxnSpPr>
        <p:spPr>
          <a:xfrm flipH="1">
            <a:off x="5294732" y="1817503"/>
            <a:ext cx="623215" cy="124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9C47E53-ED5A-450C-9B05-877FB6939DE9}"/>
              </a:ext>
            </a:extLst>
          </p:cNvPr>
          <p:cNvCxnSpPr>
            <a:stCxn id="26" idx="1"/>
            <a:endCxn id="28" idx="3"/>
          </p:cNvCxnSpPr>
          <p:nvPr/>
        </p:nvCxnSpPr>
        <p:spPr>
          <a:xfrm flipH="1" flipV="1">
            <a:off x="5278936" y="3136786"/>
            <a:ext cx="639011" cy="1687656"/>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328F264-A044-4000-940C-CA3FB81E6C27}"/>
              </a:ext>
            </a:extLst>
          </p:cNvPr>
          <p:cNvSpPr txBox="1"/>
          <p:nvPr/>
        </p:nvSpPr>
        <p:spPr>
          <a:xfrm>
            <a:off x="7749309" y="380079"/>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名称：用于区分，可省略</a:t>
            </a:r>
          </a:p>
        </p:txBody>
      </p:sp>
      <p:sp>
        <p:nvSpPr>
          <p:cNvPr id="51" name="文本框 50">
            <a:extLst>
              <a:ext uri="{FF2B5EF4-FFF2-40B4-BE49-F238E27FC236}">
                <a16:creationId xmlns:a16="http://schemas.microsoft.com/office/drawing/2014/main" id="{312E3614-A5D7-4FD8-B74F-E3DFE3AD4E93}"/>
              </a:ext>
            </a:extLst>
          </p:cNvPr>
          <p:cNvSpPr txBox="1"/>
          <p:nvPr/>
        </p:nvSpPr>
        <p:spPr>
          <a:xfrm>
            <a:off x="7719096" y="782225"/>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进入</a:t>
            </a:r>
            <a:r>
              <a:rPr lang="en-US" altLang="zh-CN" sz="1400" u="sng" dirty="0">
                <a:latin typeface="Arial Unicode MS" panose="020B0604020202020204" pitchFamily="34" charset="-122"/>
                <a:ea typeface="Arial Unicode MS" panose="020B0604020202020204" pitchFamily="34" charset="-122"/>
              </a:rPr>
              <a:t>/</a:t>
            </a:r>
            <a:r>
              <a:rPr lang="zh-CN" altLang="en-US" sz="1400" u="sng" dirty="0">
                <a:latin typeface="Arial Unicode MS" panose="020B0604020202020204" pitchFamily="34" charset="-122"/>
                <a:ea typeface="Arial Unicode MS" panose="020B0604020202020204" pitchFamily="34" charset="-122"/>
              </a:rPr>
              <a:t>退出动作：相应状态的执行动作</a:t>
            </a:r>
          </a:p>
        </p:txBody>
      </p:sp>
      <p:sp>
        <p:nvSpPr>
          <p:cNvPr id="52" name="文本框 51">
            <a:extLst>
              <a:ext uri="{FF2B5EF4-FFF2-40B4-BE49-F238E27FC236}">
                <a16:creationId xmlns:a16="http://schemas.microsoft.com/office/drawing/2014/main" id="{E2E98613-DB7E-4087-B97F-AE0575C78E4F}"/>
              </a:ext>
            </a:extLst>
          </p:cNvPr>
          <p:cNvSpPr txBox="1"/>
          <p:nvPr/>
        </p:nvSpPr>
        <p:spPr>
          <a:xfrm>
            <a:off x="7749309" y="1477460"/>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内部转换：再不推出的状态下处理状态</a:t>
            </a:r>
          </a:p>
        </p:txBody>
      </p:sp>
      <p:sp>
        <p:nvSpPr>
          <p:cNvPr id="54" name="文本框 53">
            <a:extLst>
              <a:ext uri="{FF2B5EF4-FFF2-40B4-BE49-F238E27FC236}">
                <a16:creationId xmlns:a16="http://schemas.microsoft.com/office/drawing/2014/main" id="{E4FF72FF-FC28-4B4A-BB1C-2DC65218E074}"/>
              </a:ext>
            </a:extLst>
          </p:cNvPr>
          <p:cNvSpPr txBox="1"/>
          <p:nvPr/>
        </p:nvSpPr>
        <p:spPr>
          <a:xfrm>
            <a:off x="7719096" y="2086688"/>
            <a:ext cx="2664302"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子状态：状态嵌套内部的为子状态（分为顺序和并发）</a:t>
            </a:r>
          </a:p>
        </p:txBody>
      </p:sp>
      <p:sp>
        <p:nvSpPr>
          <p:cNvPr id="55" name="文本框 54">
            <a:extLst>
              <a:ext uri="{FF2B5EF4-FFF2-40B4-BE49-F238E27FC236}">
                <a16:creationId xmlns:a16="http://schemas.microsoft.com/office/drawing/2014/main" id="{F2105CC7-C37B-4575-AE25-96D4C9F304F7}"/>
              </a:ext>
            </a:extLst>
          </p:cNvPr>
          <p:cNvSpPr txBox="1"/>
          <p:nvPr/>
        </p:nvSpPr>
        <p:spPr>
          <a:xfrm>
            <a:off x="7719096" y="2699157"/>
            <a:ext cx="2569290"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延迟事件：被推迟，需要激活才能触发的事件</a:t>
            </a:r>
          </a:p>
        </p:txBody>
      </p:sp>
      <p:sp>
        <p:nvSpPr>
          <p:cNvPr id="66" name="左大括号 65">
            <a:extLst>
              <a:ext uri="{FF2B5EF4-FFF2-40B4-BE49-F238E27FC236}">
                <a16:creationId xmlns:a16="http://schemas.microsoft.com/office/drawing/2014/main" id="{151A55BC-9A4A-45EF-BD67-9315F2B77126}"/>
              </a:ext>
            </a:extLst>
          </p:cNvPr>
          <p:cNvSpPr/>
          <p:nvPr/>
        </p:nvSpPr>
        <p:spPr>
          <a:xfrm>
            <a:off x="7004482" y="533968"/>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68" name="文本框 67">
            <a:extLst>
              <a:ext uri="{FF2B5EF4-FFF2-40B4-BE49-F238E27FC236}">
                <a16:creationId xmlns:a16="http://schemas.microsoft.com/office/drawing/2014/main" id="{927C9B12-DCE0-4302-861C-7387FD76F13A}"/>
              </a:ext>
            </a:extLst>
          </p:cNvPr>
          <p:cNvSpPr txBox="1"/>
          <p:nvPr/>
        </p:nvSpPr>
        <p:spPr>
          <a:xfrm>
            <a:off x="7712572" y="3464370"/>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源状态：转换被激发前的状态</a:t>
            </a:r>
          </a:p>
        </p:txBody>
      </p:sp>
      <p:sp>
        <p:nvSpPr>
          <p:cNvPr id="69" name="文本框 68">
            <a:extLst>
              <a:ext uri="{FF2B5EF4-FFF2-40B4-BE49-F238E27FC236}">
                <a16:creationId xmlns:a16="http://schemas.microsoft.com/office/drawing/2014/main" id="{07BC1759-6064-4F7F-A7DC-F3A4A9D2E024}"/>
              </a:ext>
            </a:extLst>
          </p:cNvPr>
          <p:cNvSpPr txBox="1"/>
          <p:nvPr/>
        </p:nvSpPr>
        <p:spPr>
          <a:xfrm>
            <a:off x="7719096" y="3911682"/>
            <a:ext cx="2724727"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触发状态：引起转换的事件</a:t>
            </a:r>
          </a:p>
        </p:txBody>
      </p:sp>
      <p:sp>
        <p:nvSpPr>
          <p:cNvPr id="70" name="文本框 69">
            <a:extLst>
              <a:ext uri="{FF2B5EF4-FFF2-40B4-BE49-F238E27FC236}">
                <a16:creationId xmlns:a16="http://schemas.microsoft.com/office/drawing/2014/main" id="{75BF4BF3-0C8E-4C42-9C82-D5531C426E6F}"/>
              </a:ext>
            </a:extLst>
          </p:cNvPr>
          <p:cNvSpPr txBox="1"/>
          <p:nvPr/>
        </p:nvSpPr>
        <p:spPr>
          <a:xfrm>
            <a:off x="7712572" y="4417782"/>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监护条件：当触发条件发生时，对监护条件求值</a:t>
            </a:r>
          </a:p>
        </p:txBody>
      </p:sp>
      <p:sp>
        <p:nvSpPr>
          <p:cNvPr id="71" name="文本框 70">
            <a:extLst>
              <a:ext uri="{FF2B5EF4-FFF2-40B4-BE49-F238E27FC236}">
                <a16:creationId xmlns:a16="http://schemas.microsoft.com/office/drawing/2014/main" id="{B2E55EFE-6BBA-4254-A00D-C64F7ACFA3D8}"/>
              </a:ext>
            </a:extLst>
          </p:cNvPr>
          <p:cNvSpPr txBox="1"/>
          <p:nvPr/>
        </p:nvSpPr>
        <p:spPr>
          <a:xfrm>
            <a:off x="7749309" y="5197350"/>
            <a:ext cx="266430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动作：转换发生时执行的动作</a:t>
            </a:r>
          </a:p>
        </p:txBody>
      </p:sp>
      <p:sp>
        <p:nvSpPr>
          <p:cNvPr id="72" name="文本框 71">
            <a:extLst>
              <a:ext uri="{FF2B5EF4-FFF2-40B4-BE49-F238E27FC236}">
                <a16:creationId xmlns:a16="http://schemas.microsoft.com/office/drawing/2014/main" id="{DCAA2AB2-667F-4880-BE02-BA39FE57942C}"/>
              </a:ext>
            </a:extLst>
          </p:cNvPr>
          <p:cNvSpPr txBox="1"/>
          <p:nvPr/>
        </p:nvSpPr>
        <p:spPr>
          <a:xfrm>
            <a:off x="7719096" y="5784196"/>
            <a:ext cx="2569290"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目标状态：转换完成后的状态</a:t>
            </a:r>
          </a:p>
        </p:txBody>
      </p:sp>
      <p:sp>
        <p:nvSpPr>
          <p:cNvPr id="73" name="左大括号 72">
            <a:extLst>
              <a:ext uri="{FF2B5EF4-FFF2-40B4-BE49-F238E27FC236}">
                <a16:creationId xmlns:a16="http://schemas.microsoft.com/office/drawing/2014/main" id="{A10A5F22-CA84-491F-87CA-8A459CC2714E}"/>
              </a:ext>
            </a:extLst>
          </p:cNvPr>
          <p:cNvSpPr/>
          <p:nvPr/>
        </p:nvSpPr>
        <p:spPr>
          <a:xfrm>
            <a:off x="7004482" y="3619007"/>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28172515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D6D0B8-88C1-4141-90F7-39553B85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39" y="677669"/>
            <a:ext cx="4996973" cy="5749764"/>
          </a:xfrm>
          <a:prstGeom prst="rect">
            <a:avLst/>
          </a:prstGeom>
        </p:spPr>
      </p:pic>
      <p:sp>
        <p:nvSpPr>
          <p:cNvPr id="5" name="文本框 4">
            <a:extLst>
              <a:ext uri="{FF2B5EF4-FFF2-40B4-BE49-F238E27FC236}">
                <a16:creationId xmlns:a16="http://schemas.microsoft.com/office/drawing/2014/main" id="{E64DAAD9-C8AF-4F29-A84B-4708555DA6C3}"/>
              </a:ext>
            </a:extLst>
          </p:cNvPr>
          <p:cNvSpPr txBox="1"/>
          <p:nvPr/>
        </p:nvSpPr>
        <p:spPr>
          <a:xfrm>
            <a:off x="550416" y="239697"/>
            <a:ext cx="2849732" cy="38174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状态转换图</a:t>
            </a:r>
          </a:p>
        </p:txBody>
      </p:sp>
      <p:sp>
        <p:nvSpPr>
          <p:cNvPr id="7" name="矩形 6">
            <a:extLst>
              <a:ext uri="{FF2B5EF4-FFF2-40B4-BE49-F238E27FC236}">
                <a16:creationId xmlns:a16="http://schemas.microsoft.com/office/drawing/2014/main" id="{0CBD10C7-9C46-4E95-B2EC-C9E048DF757A}"/>
              </a:ext>
            </a:extLst>
          </p:cNvPr>
          <p:cNvSpPr/>
          <p:nvPr/>
        </p:nvSpPr>
        <p:spPr>
          <a:xfrm>
            <a:off x="5779364" y="67766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名称</a:t>
            </a:r>
          </a:p>
        </p:txBody>
      </p:sp>
      <p:sp>
        <p:nvSpPr>
          <p:cNvPr id="8" name="矩形 7">
            <a:extLst>
              <a:ext uri="{FF2B5EF4-FFF2-40B4-BE49-F238E27FC236}">
                <a16:creationId xmlns:a16="http://schemas.microsoft.com/office/drawing/2014/main" id="{72E8D307-5E93-492E-A79D-8BB0F8BBBFE8}"/>
              </a:ext>
            </a:extLst>
          </p:cNvPr>
          <p:cNvSpPr/>
          <p:nvPr/>
        </p:nvSpPr>
        <p:spPr>
          <a:xfrm>
            <a:off x="5779364" y="135385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进入状态</a:t>
            </a:r>
          </a:p>
        </p:txBody>
      </p:sp>
      <p:sp>
        <p:nvSpPr>
          <p:cNvPr id="9" name="矩形 8">
            <a:extLst>
              <a:ext uri="{FF2B5EF4-FFF2-40B4-BE49-F238E27FC236}">
                <a16:creationId xmlns:a16="http://schemas.microsoft.com/office/drawing/2014/main" id="{B84FF439-E538-40B6-A82B-6D4CBA07986D}"/>
              </a:ext>
            </a:extLst>
          </p:cNvPr>
          <p:cNvSpPr/>
          <p:nvPr/>
        </p:nvSpPr>
        <p:spPr>
          <a:xfrm>
            <a:off x="5782325" y="203003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内部转换</a:t>
            </a:r>
          </a:p>
        </p:txBody>
      </p:sp>
      <p:sp>
        <p:nvSpPr>
          <p:cNvPr id="10" name="矩形 9">
            <a:extLst>
              <a:ext uri="{FF2B5EF4-FFF2-40B4-BE49-F238E27FC236}">
                <a16:creationId xmlns:a16="http://schemas.microsoft.com/office/drawing/2014/main" id="{38AE4E68-40C7-4A93-A166-FBF61165E56F}"/>
              </a:ext>
            </a:extLst>
          </p:cNvPr>
          <p:cNvSpPr/>
          <p:nvPr/>
        </p:nvSpPr>
        <p:spPr>
          <a:xfrm>
            <a:off x="5779364" y="316045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源状态</a:t>
            </a:r>
          </a:p>
        </p:txBody>
      </p:sp>
      <p:sp>
        <p:nvSpPr>
          <p:cNvPr id="11" name="矩形 10">
            <a:extLst>
              <a:ext uri="{FF2B5EF4-FFF2-40B4-BE49-F238E27FC236}">
                <a16:creationId xmlns:a16="http://schemas.microsoft.com/office/drawing/2014/main" id="{8B2C4EC5-CF5D-450D-B02B-714EF6511021}"/>
              </a:ext>
            </a:extLst>
          </p:cNvPr>
          <p:cNvSpPr/>
          <p:nvPr/>
        </p:nvSpPr>
        <p:spPr>
          <a:xfrm>
            <a:off x="5791203" y="383664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触发状态</a:t>
            </a:r>
          </a:p>
        </p:txBody>
      </p:sp>
      <p:sp>
        <p:nvSpPr>
          <p:cNvPr id="12" name="矩形 11">
            <a:extLst>
              <a:ext uri="{FF2B5EF4-FFF2-40B4-BE49-F238E27FC236}">
                <a16:creationId xmlns:a16="http://schemas.microsoft.com/office/drawing/2014/main" id="{751885B9-D244-462C-B54B-15D7D42F0BA2}"/>
              </a:ext>
            </a:extLst>
          </p:cNvPr>
          <p:cNvSpPr/>
          <p:nvPr/>
        </p:nvSpPr>
        <p:spPr>
          <a:xfrm>
            <a:off x="5779364" y="451282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监护条件</a:t>
            </a:r>
          </a:p>
        </p:txBody>
      </p:sp>
      <p:sp>
        <p:nvSpPr>
          <p:cNvPr id="13" name="矩形 12">
            <a:extLst>
              <a:ext uri="{FF2B5EF4-FFF2-40B4-BE49-F238E27FC236}">
                <a16:creationId xmlns:a16="http://schemas.microsoft.com/office/drawing/2014/main" id="{9ACC9EC5-6C14-4EA0-A483-99BCB3643B1B}"/>
              </a:ext>
            </a:extLst>
          </p:cNvPr>
          <p:cNvSpPr/>
          <p:nvPr/>
        </p:nvSpPr>
        <p:spPr>
          <a:xfrm>
            <a:off x="5791203" y="5189008"/>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4" name="矩形 13">
            <a:extLst>
              <a:ext uri="{FF2B5EF4-FFF2-40B4-BE49-F238E27FC236}">
                <a16:creationId xmlns:a16="http://schemas.microsoft.com/office/drawing/2014/main" id="{742AEE4F-FDA6-47F9-B900-7B90F93A0F9F}"/>
              </a:ext>
            </a:extLst>
          </p:cNvPr>
          <p:cNvSpPr/>
          <p:nvPr/>
        </p:nvSpPr>
        <p:spPr>
          <a:xfrm>
            <a:off x="5791203" y="5840031"/>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目标状态</a:t>
            </a:r>
          </a:p>
        </p:txBody>
      </p:sp>
      <p:cxnSp>
        <p:nvCxnSpPr>
          <p:cNvPr id="16" name="直接箭头连接符 15">
            <a:extLst>
              <a:ext uri="{FF2B5EF4-FFF2-40B4-BE49-F238E27FC236}">
                <a16:creationId xmlns:a16="http://schemas.microsoft.com/office/drawing/2014/main" id="{EB2F00A5-7222-4E5A-9AEA-243BA7D5A1A5}"/>
              </a:ext>
            </a:extLst>
          </p:cNvPr>
          <p:cNvCxnSpPr>
            <a:stCxn id="7" idx="1"/>
          </p:cNvCxnSpPr>
          <p:nvPr/>
        </p:nvCxnSpPr>
        <p:spPr>
          <a:xfrm flipH="1">
            <a:off x="2814221" y="899611"/>
            <a:ext cx="2965143" cy="113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F5DC1B1-E357-4759-92B9-2D6FFABFE12A}"/>
              </a:ext>
            </a:extLst>
          </p:cNvPr>
          <p:cNvCxnSpPr>
            <a:stCxn id="8" idx="1"/>
          </p:cNvCxnSpPr>
          <p:nvPr/>
        </p:nvCxnSpPr>
        <p:spPr>
          <a:xfrm flipH="1" flipV="1">
            <a:off x="2707689" y="1260629"/>
            <a:ext cx="3071675"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B9B961-B14D-4B1E-957F-12A8179A4046}"/>
              </a:ext>
            </a:extLst>
          </p:cNvPr>
          <p:cNvCxnSpPr>
            <a:stCxn id="9" idx="1"/>
          </p:cNvCxnSpPr>
          <p:nvPr/>
        </p:nvCxnSpPr>
        <p:spPr>
          <a:xfrm flipH="1">
            <a:off x="5442012" y="2251977"/>
            <a:ext cx="340313" cy="12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3058A32-8BCC-4602-93EB-37D4E4452745}"/>
              </a:ext>
            </a:extLst>
          </p:cNvPr>
          <p:cNvCxnSpPr>
            <a:stCxn id="10" idx="1"/>
          </p:cNvCxnSpPr>
          <p:nvPr/>
        </p:nvCxnSpPr>
        <p:spPr>
          <a:xfrm flipH="1" flipV="1">
            <a:off x="3107184" y="2373305"/>
            <a:ext cx="2672180" cy="1009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A70E87A-8675-4CFB-B739-7B4A61A47ABE}"/>
              </a:ext>
            </a:extLst>
          </p:cNvPr>
          <p:cNvCxnSpPr>
            <a:stCxn id="11" idx="1"/>
          </p:cNvCxnSpPr>
          <p:nvPr/>
        </p:nvCxnSpPr>
        <p:spPr>
          <a:xfrm flipH="1" flipV="1">
            <a:off x="3107184" y="3000652"/>
            <a:ext cx="2684019" cy="105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9069498-7566-4FC8-9C06-5354425DBB8F}"/>
              </a:ext>
            </a:extLst>
          </p:cNvPr>
          <p:cNvCxnSpPr>
            <a:cxnSpLocks/>
            <a:stCxn id="12" idx="1"/>
          </p:cNvCxnSpPr>
          <p:nvPr/>
        </p:nvCxnSpPr>
        <p:spPr>
          <a:xfrm flipH="1" flipV="1">
            <a:off x="2325950" y="4419602"/>
            <a:ext cx="3453414"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D50BDE4-1267-49DA-9BEB-8661B5A4DD35}"/>
              </a:ext>
            </a:extLst>
          </p:cNvPr>
          <p:cNvCxnSpPr>
            <a:stCxn id="13" idx="1"/>
          </p:cNvCxnSpPr>
          <p:nvPr/>
        </p:nvCxnSpPr>
        <p:spPr>
          <a:xfrm flipH="1" flipV="1">
            <a:off x="1109709" y="4151807"/>
            <a:ext cx="4681494" cy="125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2C369CE-A7AF-47ED-B754-289D088A7496}"/>
              </a:ext>
            </a:extLst>
          </p:cNvPr>
          <p:cNvCxnSpPr>
            <a:stCxn id="14" idx="1"/>
          </p:cNvCxnSpPr>
          <p:nvPr/>
        </p:nvCxnSpPr>
        <p:spPr>
          <a:xfrm flipH="1" flipV="1">
            <a:off x="3107184" y="5761608"/>
            <a:ext cx="2684019" cy="30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02B2285-A9AC-4002-AD11-D532533459B2}"/>
              </a:ext>
            </a:extLst>
          </p:cNvPr>
          <p:cNvSpPr/>
          <p:nvPr/>
        </p:nvSpPr>
        <p:spPr>
          <a:xfrm>
            <a:off x="8248836"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子状态</a:t>
            </a:r>
          </a:p>
        </p:txBody>
      </p:sp>
      <p:sp>
        <p:nvSpPr>
          <p:cNvPr id="34" name="矩形 33">
            <a:extLst>
              <a:ext uri="{FF2B5EF4-FFF2-40B4-BE49-F238E27FC236}">
                <a16:creationId xmlns:a16="http://schemas.microsoft.com/office/drawing/2014/main" id="{849F560A-9E4E-41CC-AECA-DAF7EEA7E536}"/>
              </a:ext>
            </a:extLst>
          </p:cNvPr>
          <p:cNvSpPr/>
          <p:nvPr/>
        </p:nvSpPr>
        <p:spPr>
          <a:xfrm>
            <a:off x="9882328"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延迟事件</a:t>
            </a:r>
          </a:p>
        </p:txBody>
      </p:sp>
      <p:pic>
        <p:nvPicPr>
          <p:cNvPr id="38" name="图片 37">
            <a:extLst>
              <a:ext uri="{FF2B5EF4-FFF2-40B4-BE49-F238E27FC236}">
                <a16:creationId xmlns:a16="http://schemas.microsoft.com/office/drawing/2014/main" id="{1D3055EE-E697-4407-8658-9F126DCA4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534" y="1756784"/>
            <a:ext cx="4385976" cy="1625616"/>
          </a:xfrm>
          <a:prstGeom prst="rect">
            <a:avLst/>
          </a:prstGeom>
        </p:spPr>
      </p:pic>
      <p:pic>
        <p:nvPicPr>
          <p:cNvPr id="40" name="图片 39">
            <a:extLst>
              <a:ext uri="{FF2B5EF4-FFF2-40B4-BE49-F238E27FC236}">
                <a16:creationId xmlns:a16="http://schemas.microsoft.com/office/drawing/2014/main" id="{1C22C375-C63B-404A-8B64-D427A72FC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534" y="3752477"/>
            <a:ext cx="4578813" cy="2674955"/>
          </a:xfrm>
          <a:prstGeom prst="rect">
            <a:avLst/>
          </a:prstGeom>
        </p:spPr>
      </p:pic>
    </p:spTree>
    <p:extLst>
      <p:ext uri="{BB962C8B-B14F-4D97-AF65-F5344CB8AC3E}">
        <p14:creationId xmlns:p14="http://schemas.microsoft.com/office/powerpoint/2010/main" val="4210812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2902" y="1505113"/>
            <a:ext cx="10766196" cy="2577789"/>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用例是代表系统中各个项目相关人员之间根据系统的行为所达成的契约。用例描述了在不同条件下，针对某一项目相关人员的请求，系统对其做出的响应。也就是说用例指的是对一组动作的描述，系统通过执行这些动作将对用例的参与者产生可以看到的结果，用来描述参与者可以感受到的系统服务或功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用例在</a:t>
            </a:r>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中通常用一个椭圆图形符号来表示，如图所示。</a:t>
            </a:r>
          </a:p>
        </p:txBody>
      </p:sp>
      <p:pic>
        <p:nvPicPr>
          <p:cNvPr id="5" name="图片 4">
            <a:extLst>
              <a:ext uri="{FF2B5EF4-FFF2-40B4-BE49-F238E27FC236}">
                <a16:creationId xmlns:a16="http://schemas.microsoft.com/office/drawing/2014/main" id="{98A9EDCC-36F0-4273-A849-D1B4D2F61FB0}"/>
              </a:ext>
            </a:extLst>
          </p:cNvPr>
          <p:cNvPicPr>
            <a:picLocks noChangeAspect="1"/>
          </p:cNvPicPr>
          <p:nvPr/>
        </p:nvPicPr>
        <p:blipFill>
          <a:blip r:embed="rId2"/>
          <a:stretch>
            <a:fillRect/>
          </a:stretch>
        </p:blipFill>
        <p:spPr>
          <a:xfrm>
            <a:off x="4590893" y="4082902"/>
            <a:ext cx="3673626" cy="2040903"/>
          </a:xfrm>
          <a:prstGeom prst="rect">
            <a:avLst/>
          </a:prstGeom>
        </p:spPr>
      </p:pic>
    </p:spTree>
    <p:extLst>
      <p:ext uri="{BB962C8B-B14F-4D97-AF65-F5344CB8AC3E}">
        <p14:creationId xmlns:p14="http://schemas.microsoft.com/office/powerpoint/2010/main" val="5747789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单圆角 12">
            <a:extLst>
              <a:ext uri="{FF2B5EF4-FFF2-40B4-BE49-F238E27FC236}">
                <a16:creationId xmlns:a16="http://schemas.microsoft.com/office/drawing/2014/main" id="{687E2070-70A3-4F86-920E-5A6A87F6DCA3}"/>
              </a:ext>
            </a:extLst>
          </p:cNvPr>
          <p:cNvSpPr/>
          <p:nvPr/>
        </p:nvSpPr>
        <p:spPr>
          <a:xfrm>
            <a:off x="385440" y="869742"/>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2" name="矩形: 单圆角 11">
            <a:extLst>
              <a:ext uri="{FF2B5EF4-FFF2-40B4-BE49-F238E27FC236}">
                <a16:creationId xmlns:a16="http://schemas.microsoft.com/office/drawing/2014/main" id="{11DC6DC5-36A5-46DE-BEC7-6EB40880F236}"/>
              </a:ext>
            </a:extLst>
          </p:cNvPr>
          <p:cNvSpPr/>
          <p:nvPr/>
        </p:nvSpPr>
        <p:spPr>
          <a:xfrm>
            <a:off x="385440" y="3506680"/>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矩形 10">
            <a:extLst>
              <a:ext uri="{FF2B5EF4-FFF2-40B4-BE49-F238E27FC236}">
                <a16:creationId xmlns:a16="http://schemas.microsoft.com/office/drawing/2014/main" id="{45F55EF3-7EE6-4AFD-B241-371F24485C57}"/>
              </a:ext>
            </a:extLst>
          </p:cNvPr>
          <p:cNvSpPr/>
          <p:nvPr/>
        </p:nvSpPr>
        <p:spPr>
          <a:xfrm>
            <a:off x="6232124" y="176334"/>
            <a:ext cx="5689846" cy="658845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2" name="标题 1">
            <a:extLst>
              <a:ext uri="{FF2B5EF4-FFF2-40B4-BE49-F238E27FC236}">
                <a16:creationId xmlns:a16="http://schemas.microsoft.com/office/drawing/2014/main" id="{A5DD09B3-3409-44BE-A1F6-71C646711E10}"/>
              </a:ext>
            </a:extLst>
          </p:cNvPr>
          <p:cNvSpPr>
            <a:spLocks noGrp="1"/>
          </p:cNvSpPr>
          <p:nvPr>
            <p:ph type="title"/>
          </p:nvPr>
        </p:nvSpPr>
        <p:spPr>
          <a:xfrm>
            <a:off x="270030" y="143184"/>
            <a:ext cx="5083206" cy="904382"/>
          </a:xfrm>
        </p:spPr>
        <p:txBody>
          <a:bodyPr>
            <a:normAutofit/>
          </a:bodyPr>
          <a:lstStyle/>
          <a:p>
            <a:r>
              <a:rPr lang="zh-CN" altLang="en-US" sz="3200" dirty="0"/>
              <a:t>状态机图的建模技术及应用</a:t>
            </a:r>
          </a:p>
        </p:txBody>
      </p:sp>
      <p:sp>
        <p:nvSpPr>
          <p:cNvPr id="4" name="文本框 3">
            <a:extLst>
              <a:ext uri="{FF2B5EF4-FFF2-40B4-BE49-F238E27FC236}">
                <a16:creationId xmlns:a16="http://schemas.microsoft.com/office/drawing/2014/main" id="{57C1414F-412A-4CC9-9FE6-0ECDFA4E6393}"/>
              </a:ext>
            </a:extLst>
          </p:cNvPr>
          <p:cNvSpPr txBox="1"/>
          <p:nvPr/>
        </p:nvSpPr>
        <p:spPr>
          <a:xfrm>
            <a:off x="639192" y="1047566"/>
            <a:ext cx="3870664" cy="64633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状态机图用于对系统的动态方面建模，最常见的是对反应型对象，其特点为：</a:t>
            </a:r>
          </a:p>
        </p:txBody>
      </p:sp>
      <p:sp>
        <p:nvSpPr>
          <p:cNvPr id="5" name="文本框 4">
            <a:extLst>
              <a:ext uri="{FF2B5EF4-FFF2-40B4-BE49-F238E27FC236}">
                <a16:creationId xmlns:a16="http://schemas.microsoft.com/office/drawing/2014/main" id="{79C23A8A-C224-4395-A120-E33DF97B8F3F}"/>
              </a:ext>
            </a:extLst>
          </p:cNvPr>
          <p:cNvSpPr txBox="1"/>
          <p:nvPr/>
        </p:nvSpPr>
        <p:spPr>
          <a:xfrm>
            <a:off x="825623" y="1935332"/>
            <a:ext cx="3524435"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）响应外部事件</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）具有清晰的生命期</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）当前和过去的行为存在依赖</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）完成反应后，变回空闲</a:t>
            </a:r>
          </a:p>
        </p:txBody>
      </p:sp>
      <p:sp>
        <p:nvSpPr>
          <p:cNvPr id="6" name="文本框 5">
            <a:extLst>
              <a:ext uri="{FF2B5EF4-FFF2-40B4-BE49-F238E27FC236}">
                <a16:creationId xmlns:a16="http://schemas.microsoft.com/office/drawing/2014/main" id="{155FD7AB-871C-4317-8435-DCE1CA254AE5}"/>
              </a:ext>
            </a:extLst>
          </p:cNvPr>
          <p:cNvSpPr txBox="1"/>
          <p:nvPr/>
        </p:nvSpPr>
        <p:spPr>
          <a:xfrm>
            <a:off x="6681927" y="176334"/>
            <a:ext cx="4208016"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使用状态机图建模时，因遵循以下策略</a:t>
            </a:r>
          </a:p>
        </p:txBody>
      </p:sp>
      <p:sp>
        <p:nvSpPr>
          <p:cNvPr id="7" name="文本框 6">
            <a:extLst>
              <a:ext uri="{FF2B5EF4-FFF2-40B4-BE49-F238E27FC236}">
                <a16:creationId xmlns:a16="http://schemas.microsoft.com/office/drawing/2014/main" id="{2C83024A-1570-4C73-A289-852215BF5995}"/>
              </a:ext>
            </a:extLst>
          </p:cNvPr>
          <p:cNvSpPr txBox="1"/>
          <p:nvPr/>
        </p:nvSpPr>
        <p:spPr>
          <a:xfrm>
            <a:off x="6681927" y="720700"/>
            <a:ext cx="4870881" cy="5909310"/>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）选择状态机的语境</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）选择状态的初态和终态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）考虑存在一段时间的条件，以及稳定状态和子状态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）决定稳定状态的顺序</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）决定转换事件和触发者</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）将动作附加到转换上、状态上</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7</a:t>
            </a:r>
            <a:r>
              <a:rPr lang="zh-CN" altLang="en-US" dirty="0">
                <a:latin typeface="Arial Unicode MS" panose="020B0604020202020204" pitchFamily="34" charset="-122"/>
                <a:ea typeface="Arial Unicode MS" panose="020B0604020202020204" pitchFamily="34" charset="-122"/>
              </a:rPr>
              <a:t>）考虑使用子状态、分支、汇合、历史状态来简化状态机图</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8</a:t>
            </a:r>
            <a:r>
              <a:rPr lang="zh-CN" altLang="en-US" dirty="0">
                <a:latin typeface="Arial Unicode MS" panose="020B0604020202020204" pitchFamily="34" charset="-122"/>
                <a:ea typeface="Arial Unicode MS" panose="020B0604020202020204" pitchFamily="34" charset="-122"/>
              </a:rPr>
              <a:t>）核实事件的可达性</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9</a:t>
            </a:r>
            <a:r>
              <a:rPr lang="zh-CN" altLang="en-US" dirty="0">
                <a:latin typeface="Arial Unicode MS" panose="020B0604020202020204" pitchFamily="34" charset="-122"/>
                <a:ea typeface="Arial Unicode MS" panose="020B0604020202020204" pitchFamily="34" charset="-122"/>
              </a:rPr>
              <a:t>）核实不存在死角状态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10</a:t>
            </a:r>
            <a:r>
              <a:rPr lang="zh-CN" altLang="en-US" dirty="0">
                <a:latin typeface="Arial Unicode MS" panose="020B0604020202020204" pitchFamily="34" charset="-122"/>
                <a:ea typeface="Arial Unicode MS" panose="020B0604020202020204" pitchFamily="34" charset="-122"/>
              </a:rPr>
              <a:t>）跟踪状态机，核对期望响应</a:t>
            </a:r>
          </a:p>
        </p:txBody>
      </p:sp>
      <p:sp>
        <p:nvSpPr>
          <p:cNvPr id="8" name="文本框 7">
            <a:extLst>
              <a:ext uri="{FF2B5EF4-FFF2-40B4-BE49-F238E27FC236}">
                <a16:creationId xmlns:a16="http://schemas.microsoft.com/office/drawing/2014/main" id="{961DF639-DABA-44DD-B0CC-694BB6218F1A}"/>
              </a:ext>
            </a:extLst>
          </p:cNvPr>
          <p:cNvSpPr txBox="1"/>
          <p:nvPr/>
        </p:nvSpPr>
        <p:spPr>
          <a:xfrm>
            <a:off x="754602" y="3675355"/>
            <a:ext cx="3755254"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绘制状态机图的理想步骤：</a:t>
            </a:r>
          </a:p>
        </p:txBody>
      </p:sp>
      <p:sp>
        <p:nvSpPr>
          <p:cNvPr id="10" name="文本框 9">
            <a:extLst>
              <a:ext uri="{FF2B5EF4-FFF2-40B4-BE49-F238E27FC236}">
                <a16:creationId xmlns:a16="http://schemas.microsoft.com/office/drawing/2014/main" id="{3A6E73EE-7A73-41D5-A829-F6CA9ED58076}"/>
              </a:ext>
            </a:extLst>
          </p:cNvPr>
          <p:cNvSpPr txBox="1"/>
          <p:nvPr/>
        </p:nvSpPr>
        <p:spPr>
          <a:xfrm>
            <a:off x="754602" y="4518734"/>
            <a:ext cx="3950563"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）寻找主要状态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）确定状态间的转换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）细化活动于转换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）用复合状态展开细节</a:t>
            </a:r>
          </a:p>
        </p:txBody>
      </p:sp>
    </p:spTree>
    <p:extLst>
      <p:ext uri="{BB962C8B-B14F-4D97-AF65-F5344CB8AC3E}">
        <p14:creationId xmlns:p14="http://schemas.microsoft.com/office/powerpoint/2010/main" val="24235446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7C0DE45-96CA-40E4-BCCC-49206DF20ECD}"/>
              </a:ext>
            </a:extLst>
          </p:cNvPr>
          <p:cNvGraphicFramePr>
            <a:graphicFrameLocks noGrp="1"/>
          </p:cNvGraphicFramePr>
          <p:nvPr>
            <p:extLst>
              <p:ext uri="{D42A27DB-BD31-4B8C-83A1-F6EECF244321}">
                <p14:modId xmlns:p14="http://schemas.microsoft.com/office/powerpoint/2010/main" val="3089935955"/>
              </p:ext>
            </p:extLst>
          </p:nvPr>
        </p:nvGraphicFramePr>
        <p:xfrm>
          <a:off x="211824" y="1206490"/>
          <a:ext cx="5156881" cy="4089785"/>
        </p:xfrm>
        <a:graphic>
          <a:graphicData uri="http://schemas.openxmlformats.org/drawingml/2006/table">
            <a:tbl>
              <a:tblPr firstRow="1" firstCol="1" bandRow="1">
                <a:tableStyleId>{F5AB1C69-6EDB-4FF4-983F-18BD219EF322}</a:tableStyleId>
              </a:tblPr>
              <a:tblGrid>
                <a:gridCol w="1718753">
                  <a:extLst>
                    <a:ext uri="{9D8B030D-6E8A-4147-A177-3AD203B41FA5}">
                      <a16:colId xmlns:a16="http://schemas.microsoft.com/office/drawing/2014/main" val="417028364"/>
                    </a:ext>
                  </a:extLst>
                </a:gridCol>
                <a:gridCol w="1718753">
                  <a:extLst>
                    <a:ext uri="{9D8B030D-6E8A-4147-A177-3AD203B41FA5}">
                      <a16:colId xmlns:a16="http://schemas.microsoft.com/office/drawing/2014/main" val="3677333184"/>
                    </a:ext>
                  </a:extLst>
                </a:gridCol>
                <a:gridCol w="1719375">
                  <a:extLst>
                    <a:ext uri="{9D8B030D-6E8A-4147-A177-3AD203B41FA5}">
                      <a16:colId xmlns:a16="http://schemas.microsoft.com/office/drawing/2014/main" val="2669276052"/>
                    </a:ext>
                  </a:extLst>
                </a:gridCol>
              </a:tblGrid>
              <a:tr h="422352">
                <a:tc>
                  <a:txBody>
                    <a:bodyPr/>
                    <a:lstStyle/>
                    <a:p>
                      <a:pPr algn="ctr"/>
                      <a:r>
                        <a:rPr lang="zh-CN" sz="1400" kern="100" dirty="0">
                          <a:effectLst/>
                          <a:latin typeface="Arial Unicode MS" panose="020B0604020202020204" pitchFamily="34" charset="-122"/>
                          <a:ea typeface="Arial Unicode MS" panose="020B0604020202020204" pitchFamily="34" charset="-122"/>
                        </a:rPr>
                        <a:t>出发状态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动作</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到达状态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67288428"/>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点击找回密码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20237794"/>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回答正确</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88920147"/>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971494458"/>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r>
                        <a:rPr lang="en-US" sz="1600" kern="100" dirty="0">
                          <a:solidFill>
                            <a:schemeClr val="tx1"/>
                          </a:solidFill>
                          <a:effectLst/>
                          <a:latin typeface="微软雅黑" panose="020B0503020204020204" pitchFamily="34" charset="-122"/>
                        </a:rPr>
                        <a:t>3</a:t>
                      </a:r>
                      <a:r>
                        <a:rPr lang="zh-CN" sz="1600" kern="100" dirty="0">
                          <a:solidFill>
                            <a:schemeClr val="tx1"/>
                          </a:solidFill>
                          <a:effectLst/>
                          <a:latin typeface="微软雅黑" panose="020B0503020204020204" pitchFamily="34" charset="-122"/>
                          <a:ea typeface="微软雅黑" panose="020B0503020204020204" pitchFamily="34" charset="-122"/>
                        </a:rPr>
                        <a:t>次以上</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08388482"/>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返回</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276032804"/>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显示原密码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91417575"/>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r>
                        <a:rPr lang="en-US" sz="1600" kern="100" dirty="0">
                          <a:solidFill>
                            <a:schemeClr val="tx1"/>
                          </a:solidFill>
                          <a:effectLst/>
                          <a:latin typeface="微软雅黑" panose="020B0503020204020204" pitchFamily="34" charset="-122"/>
                        </a:rPr>
                        <a:t>2</a:t>
                      </a:r>
                      <a:r>
                        <a:rPr lang="zh-CN" sz="1600" kern="100" dirty="0">
                          <a:solidFill>
                            <a:schemeClr val="tx1"/>
                          </a:solidFill>
                          <a:effectLst/>
                          <a:latin typeface="微软雅黑" panose="020B0503020204020204" pitchFamily="34" charset="-122"/>
                          <a:ea typeface="微软雅黑" panose="020B0503020204020204" pitchFamily="34" charset="-122"/>
                        </a:rPr>
                        <a:t>小时</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84280696"/>
                  </a:ext>
                </a:extLst>
              </a:tr>
            </a:tbl>
          </a:graphicData>
        </a:graphic>
      </p:graphicFrame>
      <p:sp>
        <p:nvSpPr>
          <p:cNvPr id="5" name="Rectangle 1">
            <a:extLst>
              <a:ext uri="{FF2B5EF4-FFF2-40B4-BE49-F238E27FC236}">
                <a16:creationId xmlns:a16="http://schemas.microsoft.com/office/drawing/2014/main" id="{21E991C4-9A4C-409D-B6EE-CEE44313B676}"/>
              </a:ext>
            </a:extLst>
          </p:cNvPr>
          <p:cNvSpPr>
            <a:spLocks noChangeArrowheads="1"/>
          </p:cNvSpPr>
          <p:nvPr/>
        </p:nvSpPr>
        <p:spPr bwMode="auto">
          <a:xfrm>
            <a:off x="329839" y="513898"/>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找回密码状态转换表</a:t>
            </a:r>
            <a:endParaRPr kumimoji="0" lang="zh-CN" altLang="zh-CN" sz="16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sp>
        <p:nvSpPr>
          <p:cNvPr id="6" name="Rectangle 3">
            <a:extLst>
              <a:ext uri="{FF2B5EF4-FFF2-40B4-BE49-F238E27FC236}">
                <a16:creationId xmlns:a16="http://schemas.microsoft.com/office/drawing/2014/main" id="{594A715D-B9F3-4624-88D6-6C02516C471D}"/>
              </a:ext>
            </a:extLst>
          </p:cNvPr>
          <p:cNvSpPr>
            <a:spLocks noChangeArrowheads="1"/>
          </p:cNvSpPr>
          <p:nvPr/>
        </p:nvSpPr>
        <p:spPr bwMode="auto">
          <a:xfrm>
            <a:off x="6524533" y="499956"/>
            <a:ext cx="12105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状态转换图</a:t>
            </a:r>
            <a:endPar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pic>
        <p:nvPicPr>
          <p:cNvPr id="1026" name="图片 2">
            <a:extLst>
              <a:ext uri="{FF2B5EF4-FFF2-40B4-BE49-F238E27FC236}">
                <a16:creationId xmlns:a16="http://schemas.microsoft.com/office/drawing/2014/main" id="{D9C106C5-93BD-4DC7-B5BD-E2E96BD2B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891" y="1141594"/>
            <a:ext cx="3667125" cy="4219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71373CD0-80BC-405D-B7A7-AEED1E55A4D9}"/>
              </a:ext>
            </a:extLst>
          </p:cNvPr>
          <p:cNvSpPr>
            <a:spLocks noChangeArrowheads="1"/>
          </p:cNvSpPr>
          <p:nvPr/>
        </p:nvSpPr>
        <p:spPr bwMode="auto">
          <a:xfrm>
            <a:off x="6823297" y="534456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4728346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活动图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959505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4AC91-4D2E-4292-9297-32C3DBB2F729}"/>
              </a:ext>
            </a:extLst>
          </p:cNvPr>
          <p:cNvSpPr>
            <a:spLocks noGrp="1"/>
          </p:cNvSpPr>
          <p:nvPr>
            <p:ph type="title"/>
          </p:nvPr>
        </p:nvSpPr>
        <p:spPr>
          <a:xfrm>
            <a:off x="596283" y="346112"/>
            <a:ext cx="2041864" cy="913712"/>
          </a:xfrm>
        </p:spPr>
        <p:txBody>
          <a:bodyPr/>
          <a:lstStyle/>
          <a:p>
            <a:r>
              <a:rPr lang="zh-CN" altLang="en-US" dirty="0"/>
              <a:t>活动图</a:t>
            </a:r>
          </a:p>
        </p:txBody>
      </p:sp>
      <p:sp>
        <p:nvSpPr>
          <p:cNvPr id="3" name="内容占位符 2">
            <a:extLst>
              <a:ext uri="{FF2B5EF4-FFF2-40B4-BE49-F238E27FC236}">
                <a16:creationId xmlns:a16="http://schemas.microsoft.com/office/drawing/2014/main" id="{35F79605-B6D4-4815-835D-0B41C7662510}"/>
              </a:ext>
            </a:extLst>
          </p:cNvPr>
          <p:cNvSpPr>
            <a:spLocks noGrp="1"/>
          </p:cNvSpPr>
          <p:nvPr>
            <p:ph idx="1"/>
          </p:nvPr>
        </p:nvSpPr>
        <p:spPr>
          <a:xfrm>
            <a:off x="750163" y="1690687"/>
            <a:ext cx="10427563" cy="1079145"/>
          </a:xfrm>
        </p:spPr>
        <p:txBody>
          <a:bodyPr>
            <a:normAutofit/>
          </a:bodyPr>
          <a:lstStyle/>
          <a:p>
            <a:r>
              <a:rPr lang="zh-CN" altLang="en-US" sz="1600" dirty="0"/>
              <a:t>状态机是展示状态与状态转换的图，表现形式不仅有状态机图，还有活动图。活动图用于简化描述一个过程或者操作的工作步骤</a:t>
            </a:r>
            <a:endParaRPr lang="en-US" altLang="zh-CN" sz="1600" dirty="0"/>
          </a:p>
          <a:p>
            <a:endParaRPr lang="zh-CN" altLang="en-US" sz="2000" dirty="0"/>
          </a:p>
        </p:txBody>
      </p:sp>
      <p:sp>
        <p:nvSpPr>
          <p:cNvPr id="4" name="文本框 3">
            <a:extLst>
              <a:ext uri="{FF2B5EF4-FFF2-40B4-BE49-F238E27FC236}">
                <a16:creationId xmlns:a16="http://schemas.microsoft.com/office/drawing/2014/main" id="{D5FFC866-6804-429A-A3C8-ED9E95896883}"/>
              </a:ext>
            </a:extLst>
          </p:cNvPr>
          <p:cNvSpPr txBox="1"/>
          <p:nvPr/>
        </p:nvSpPr>
        <p:spPr>
          <a:xfrm>
            <a:off x="1012055" y="3072506"/>
            <a:ext cx="5921406"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活动图的目的：</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）描述一个操作执行过程中所完成的工作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）描述对象内部的工作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）显示如何执行一组相关动作及其影响</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）显示用例的实例如何执行动作以及如何改变对象状态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）说明一次业务流程中的参与者和对象如何工作</a:t>
            </a:r>
          </a:p>
        </p:txBody>
      </p:sp>
      <p:sp>
        <p:nvSpPr>
          <p:cNvPr id="5" name="文本框 4">
            <a:extLst>
              <a:ext uri="{FF2B5EF4-FFF2-40B4-BE49-F238E27FC236}">
                <a16:creationId xmlns:a16="http://schemas.microsoft.com/office/drawing/2014/main" id="{45C100A1-2E48-4E8F-8516-5FF09FD3CDF6}"/>
              </a:ext>
            </a:extLst>
          </p:cNvPr>
          <p:cNvSpPr txBox="1"/>
          <p:nvPr/>
        </p:nvSpPr>
        <p:spPr>
          <a:xfrm>
            <a:off x="8084601" y="3072506"/>
            <a:ext cx="2843811" cy="2308324"/>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活动图的基本要素：</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）转移</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）分支</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）分叉和汇合</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）泳道</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）对象流</a:t>
            </a:r>
          </a:p>
        </p:txBody>
      </p:sp>
      <p:sp>
        <p:nvSpPr>
          <p:cNvPr id="6" name="左大括号 5">
            <a:extLst>
              <a:ext uri="{FF2B5EF4-FFF2-40B4-BE49-F238E27FC236}">
                <a16:creationId xmlns:a16="http://schemas.microsoft.com/office/drawing/2014/main" id="{13FD60A2-E2E8-4AC9-8E24-CE3B6A3A44F1}"/>
              </a:ext>
            </a:extLst>
          </p:cNvPr>
          <p:cNvSpPr/>
          <p:nvPr/>
        </p:nvSpPr>
        <p:spPr>
          <a:xfrm>
            <a:off x="7696940" y="3563074"/>
            <a:ext cx="301841" cy="1674751"/>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7" name="左大括号 6">
            <a:extLst>
              <a:ext uri="{FF2B5EF4-FFF2-40B4-BE49-F238E27FC236}">
                <a16:creationId xmlns:a16="http://schemas.microsoft.com/office/drawing/2014/main" id="{FAFBDD62-F77D-41F0-BCDC-ECE5782D15DC}"/>
              </a:ext>
            </a:extLst>
          </p:cNvPr>
          <p:cNvSpPr/>
          <p:nvPr/>
        </p:nvSpPr>
        <p:spPr>
          <a:xfrm>
            <a:off x="798249" y="3657551"/>
            <a:ext cx="166457" cy="144628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半闭框 8">
            <a:extLst>
              <a:ext uri="{FF2B5EF4-FFF2-40B4-BE49-F238E27FC236}">
                <a16:creationId xmlns:a16="http://schemas.microsoft.com/office/drawing/2014/main" id="{9D55BD95-FCC2-4C29-9DB3-D97D2CEEABAE}"/>
              </a:ext>
            </a:extLst>
          </p:cNvPr>
          <p:cNvSpPr/>
          <p:nvPr/>
        </p:nvSpPr>
        <p:spPr>
          <a:xfrm>
            <a:off x="596283" y="1518081"/>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10" name="半闭框 9">
            <a:extLst>
              <a:ext uri="{FF2B5EF4-FFF2-40B4-BE49-F238E27FC236}">
                <a16:creationId xmlns:a16="http://schemas.microsoft.com/office/drawing/2014/main" id="{AAC61260-5DD3-4D1D-B601-5B319A9857E0}"/>
              </a:ext>
            </a:extLst>
          </p:cNvPr>
          <p:cNvSpPr/>
          <p:nvPr/>
        </p:nvSpPr>
        <p:spPr>
          <a:xfrm rot="10800000">
            <a:off x="9223899" y="1690686"/>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30481985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a:bodyPr>
          <a:lstStyle/>
          <a:p>
            <a:r>
              <a:rPr lang="en-US" altLang="zh-CN" sz="4000" dirty="0"/>
              <a:t>Q5</a:t>
            </a:r>
            <a:r>
              <a:rPr lang="zh-CN" altLang="en-US" sz="4000" dirty="0"/>
              <a:t>：活动图的基本要素？</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045589" y="2985940"/>
            <a:ext cx="7456602" cy="3970318"/>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R5:  </a:t>
            </a:r>
            <a:r>
              <a:rPr lang="zh-CN" altLang="en-US" sz="3600" dirty="0">
                <a:latin typeface="微软雅黑" panose="020B0503020204020204" pitchFamily="34" charset="-122"/>
                <a:ea typeface="微软雅黑" panose="020B0503020204020204" pitchFamily="34" charset="-122"/>
              </a:rPr>
              <a:t>（</a:t>
            </a:r>
            <a:r>
              <a:rPr lang="en-US" altLang="zh-CN" sz="3600" dirty="0">
                <a:latin typeface="Arial Unicode MS" panose="020B0604020202020204" pitchFamily="34" charset="-122"/>
                <a:ea typeface="Arial Unicode MS" panose="020B0604020202020204" pitchFamily="34" charset="-122"/>
              </a:rPr>
              <a:t> 1</a:t>
            </a:r>
            <a:r>
              <a:rPr lang="zh-CN" altLang="en-US" sz="3600" dirty="0">
                <a:latin typeface="Arial Unicode MS" panose="020B0604020202020204" pitchFamily="34" charset="-122"/>
                <a:ea typeface="Arial Unicode MS" panose="020B0604020202020204" pitchFamily="34" charset="-122"/>
              </a:rPr>
              <a:t>）状态</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2</a:t>
            </a:r>
            <a:r>
              <a:rPr lang="zh-CN" altLang="en-US" sz="3600" dirty="0">
                <a:latin typeface="Arial Unicode MS" panose="020B0604020202020204" pitchFamily="34" charset="-122"/>
                <a:ea typeface="Arial Unicode MS" panose="020B0604020202020204" pitchFamily="34" charset="-122"/>
              </a:rPr>
              <a:t>）转移</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3</a:t>
            </a:r>
            <a:r>
              <a:rPr lang="zh-CN" altLang="en-US" sz="3600" dirty="0">
                <a:latin typeface="Arial Unicode MS" panose="020B0604020202020204" pitchFamily="34" charset="-122"/>
                <a:ea typeface="Arial Unicode MS" panose="020B0604020202020204" pitchFamily="34" charset="-122"/>
              </a:rPr>
              <a:t>）分支</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4</a:t>
            </a:r>
            <a:r>
              <a:rPr lang="zh-CN" altLang="en-US" sz="3600" dirty="0">
                <a:latin typeface="Arial Unicode MS" panose="020B0604020202020204" pitchFamily="34" charset="-122"/>
                <a:ea typeface="Arial Unicode MS" panose="020B0604020202020204" pitchFamily="34" charset="-122"/>
              </a:rPr>
              <a:t>）分叉和汇合</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5</a:t>
            </a:r>
            <a:r>
              <a:rPr lang="zh-CN" altLang="en-US" sz="3600" dirty="0">
                <a:latin typeface="Arial Unicode MS" panose="020B0604020202020204" pitchFamily="34" charset="-122"/>
                <a:ea typeface="Arial Unicode MS" panose="020B0604020202020204" pitchFamily="34" charset="-122"/>
              </a:rPr>
              <a:t>）泳道</a:t>
            </a:r>
            <a:endParaRPr lang="en-US" altLang="zh-CN" sz="3600" dirty="0">
              <a:latin typeface="Arial Unicode MS" panose="020B0604020202020204" pitchFamily="34" charset="-122"/>
              <a:ea typeface="Arial Unicode MS" panose="020B0604020202020204" pitchFamily="34" charset="-122"/>
            </a:endParaRPr>
          </a:p>
          <a:p>
            <a:r>
              <a:rPr lang="en-US" altLang="zh-CN" sz="3600" dirty="0">
                <a:latin typeface="Arial Unicode MS" panose="020B0604020202020204" pitchFamily="34" charset="-122"/>
                <a:ea typeface="Arial Unicode MS" panose="020B0604020202020204" pitchFamily="34" charset="-122"/>
              </a:rPr>
              <a:t>	 </a:t>
            </a:r>
            <a:r>
              <a:rPr lang="zh-CN" altLang="en-US" sz="3600" dirty="0">
                <a:latin typeface="Arial Unicode MS" panose="020B0604020202020204" pitchFamily="34" charset="-122"/>
                <a:ea typeface="Arial Unicode MS" panose="020B0604020202020204" pitchFamily="34" charset="-122"/>
              </a:rPr>
              <a:t>（</a:t>
            </a:r>
            <a:r>
              <a:rPr lang="en-US" altLang="zh-CN" sz="3600" dirty="0">
                <a:latin typeface="Arial Unicode MS" panose="020B0604020202020204" pitchFamily="34" charset="-122"/>
                <a:ea typeface="Arial Unicode MS" panose="020B0604020202020204" pitchFamily="34" charset="-122"/>
              </a:rPr>
              <a:t>6</a:t>
            </a:r>
            <a:r>
              <a:rPr lang="zh-CN" altLang="en-US" sz="3600" dirty="0">
                <a:latin typeface="Arial Unicode MS" panose="020B0604020202020204" pitchFamily="34" charset="-122"/>
                <a:ea typeface="Arial Unicode MS" panose="020B0604020202020204" pitchFamily="34" charset="-122"/>
              </a:rPr>
              <a:t>）对象流</a:t>
            </a:r>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50854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5B0C09-EA62-4FBC-AD9D-616BBB660279}"/>
              </a:ext>
            </a:extLst>
          </p:cNvPr>
          <p:cNvSpPr txBox="1"/>
          <p:nvPr/>
        </p:nvSpPr>
        <p:spPr>
          <a:xfrm>
            <a:off x="763480" y="710214"/>
            <a:ext cx="4412202"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动作状态：</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活动图中最小单位构造块，表示原子动作，用带圆端的方框表示</a:t>
            </a:r>
          </a:p>
        </p:txBody>
      </p:sp>
      <p:sp>
        <p:nvSpPr>
          <p:cNvPr id="6" name="矩形 5">
            <a:extLst>
              <a:ext uri="{FF2B5EF4-FFF2-40B4-BE49-F238E27FC236}">
                <a16:creationId xmlns:a16="http://schemas.microsoft.com/office/drawing/2014/main" id="{FD7688CB-E9A1-45C6-B41A-ED839D117F51}"/>
              </a:ext>
            </a:extLst>
          </p:cNvPr>
          <p:cNvSpPr/>
          <p:nvPr/>
        </p:nvSpPr>
        <p:spPr>
          <a:xfrm>
            <a:off x="745725" y="2663301"/>
            <a:ext cx="852256" cy="5592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Arial Unicode MS" panose="020B0604020202020204" pitchFamily="34" charset="-122"/>
                <a:ea typeface="Arial Unicode MS" panose="020B0604020202020204" pitchFamily="34" charset="-122"/>
              </a:rPr>
              <a:t>动作状态特性</a:t>
            </a:r>
          </a:p>
        </p:txBody>
      </p:sp>
      <p:sp>
        <p:nvSpPr>
          <p:cNvPr id="7" name="左大括号 6">
            <a:extLst>
              <a:ext uri="{FF2B5EF4-FFF2-40B4-BE49-F238E27FC236}">
                <a16:creationId xmlns:a16="http://schemas.microsoft.com/office/drawing/2014/main" id="{631A06F1-70D9-4138-81EA-4A9DAC5D18BF}"/>
              </a:ext>
            </a:extLst>
          </p:cNvPr>
          <p:cNvSpPr/>
          <p:nvPr/>
        </p:nvSpPr>
        <p:spPr>
          <a:xfrm>
            <a:off x="1926454" y="2095130"/>
            <a:ext cx="568171" cy="1757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框 7">
            <a:extLst>
              <a:ext uri="{FF2B5EF4-FFF2-40B4-BE49-F238E27FC236}">
                <a16:creationId xmlns:a16="http://schemas.microsoft.com/office/drawing/2014/main" id="{E1F146C0-DA82-45F0-99EF-0CC300FEBCDA}"/>
              </a:ext>
            </a:extLst>
          </p:cNvPr>
          <p:cNvSpPr txBox="1"/>
          <p:nvPr/>
        </p:nvSpPr>
        <p:spPr>
          <a:xfrm>
            <a:off x="2689933" y="1958356"/>
            <a:ext cx="2698812"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原子性：不能再被分解</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不可中断性：一旦开始不可中止</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瞬时性：动作处理时间极短，甚至可被忽略</a:t>
            </a:r>
          </a:p>
        </p:txBody>
      </p:sp>
      <p:sp>
        <p:nvSpPr>
          <p:cNvPr id="9" name="文本框 8">
            <a:extLst>
              <a:ext uri="{FF2B5EF4-FFF2-40B4-BE49-F238E27FC236}">
                <a16:creationId xmlns:a16="http://schemas.microsoft.com/office/drawing/2014/main" id="{6012D6E4-DE0E-4FC3-A8C4-1EB03225C72C}"/>
              </a:ext>
            </a:extLst>
          </p:cNvPr>
          <p:cNvSpPr txBox="1"/>
          <p:nvPr/>
        </p:nvSpPr>
        <p:spPr>
          <a:xfrm>
            <a:off x="763480" y="5019438"/>
            <a:ext cx="4412202" cy="1200329"/>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活动状态：</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表示可分割的原子动作，可以理解为一个组合，他的控制流由其他活动状态或动作状态组成</a:t>
            </a:r>
          </a:p>
        </p:txBody>
      </p:sp>
      <p:sp>
        <p:nvSpPr>
          <p:cNvPr id="10" name="文本框 9">
            <a:extLst>
              <a:ext uri="{FF2B5EF4-FFF2-40B4-BE49-F238E27FC236}">
                <a16:creationId xmlns:a16="http://schemas.microsoft.com/office/drawing/2014/main" id="{092693D1-3EB0-4642-88A5-0EA111BEF9D6}"/>
              </a:ext>
            </a:extLst>
          </p:cNvPr>
          <p:cNvSpPr txBox="1"/>
          <p:nvPr/>
        </p:nvSpPr>
        <p:spPr>
          <a:xfrm>
            <a:off x="7173158" y="932155"/>
            <a:ext cx="3382392"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转移：两个状态间的一种关系，表示某特定事件或条件产生的状态变化</a:t>
            </a:r>
          </a:p>
        </p:txBody>
      </p:sp>
      <p:pic>
        <p:nvPicPr>
          <p:cNvPr id="12" name="图片 11">
            <a:extLst>
              <a:ext uri="{FF2B5EF4-FFF2-40B4-BE49-F238E27FC236}">
                <a16:creationId xmlns:a16="http://schemas.microsoft.com/office/drawing/2014/main" id="{3A136D1D-8C2D-4B21-8AC2-740A2D71B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08" y="2161551"/>
            <a:ext cx="4086795" cy="4058216"/>
          </a:xfrm>
          <a:prstGeom prst="rect">
            <a:avLst/>
          </a:prstGeom>
        </p:spPr>
      </p:pic>
    </p:spTree>
    <p:extLst>
      <p:ext uri="{BB962C8B-B14F-4D97-AF65-F5344CB8AC3E}">
        <p14:creationId xmlns:p14="http://schemas.microsoft.com/office/powerpoint/2010/main" val="33210392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3F19EF8-D088-4FA5-A491-ECEF520A6927}"/>
              </a:ext>
            </a:extLst>
          </p:cNvPr>
          <p:cNvSpPr/>
          <p:nvPr/>
        </p:nvSpPr>
        <p:spPr>
          <a:xfrm>
            <a:off x="5976151"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0" name="矩形 9">
            <a:extLst>
              <a:ext uri="{FF2B5EF4-FFF2-40B4-BE49-F238E27FC236}">
                <a16:creationId xmlns:a16="http://schemas.microsoft.com/office/drawing/2014/main" id="{B618443F-4E71-4499-9945-638DB805E355}"/>
              </a:ext>
            </a:extLst>
          </p:cNvPr>
          <p:cNvSpPr/>
          <p:nvPr/>
        </p:nvSpPr>
        <p:spPr>
          <a:xfrm>
            <a:off x="328474"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2D3BDBB2-F04D-4D0B-8159-CB10BEDA6F22}"/>
              </a:ext>
            </a:extLst>
          </p:cNvPr>
          <p:cNvSpPr txBox="1"/>
          <p:nvPr/>
        </p:nvSpPr>
        <p:spPr>
          <a:xfrm>
            <a:off x="1429305" y="568171"/>
            <a:ext cx="2485747"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分支：用于描述基于某个条件的可选路径，用菱形表示</a:t>
            </a:r>
          </a:p>
        </p:txBody>
      </p:sp>
      <p:pic>
        <p:nvPicPr>
          <p:cNvPr id="6" name="图片 5">
            <a:extLst>
              <a:ext uri="{FF2B5EF4-FFF2-40B4-BE49-F238E27FC236}">
                <a16:creationId xmlns:a16="http://schemas.microsoft.com/office/drawing/2014/main" id="{E39FB885-0ABE-4D73-B994-F429BB36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5" y="1607702"/>
            <a:ext cx="5221704" cy="4682127"/>
          </a:xfrm>
          <a:prstGeom prst="rect">
            <a:avLst/>
          </a:prstGeom>
        </p:spPr>
      </p:pic>
      <p:sp>
        <p:nvSpPr>
          <p:cNvPr id="7" name="文本框 6">
            <a:extLst>
              <a:ext uri="{FF2B5EF4-FFF2-40B4-BE49-F238E27FC236}">
                <a16:creationId xmlns:a16="http://schemas.microsoft.com/office/drawing/2014/main" id="{BE1B5EB3-79D9-4333-BDAF-F8E0F547C57A}"/>
              </a:ext>
            </a:extLst>
          </p:cNvPr>
          <p:cNvSpPr txBox="1"/>
          <p:nvPr/>
        </p:nvSpPr>
        <p:spPr>
          <a:xfrm>
            <a:off x="7341834" y="961371"/>
            <a:ext cx="2592279" cy="64633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分叉和汇合：用于表示并行的控制流</a:t>
            </a:r>
          </a:p>
        </p:txBody>
      </p:sp>
      <p:pic>
        <p:nvPicPr>
          <p:cNvPr id="9" name="图片 8">
            <a:extLst>
              <a:ext uri="{FF2B5EF4-FFF2-40B4-BE49-F238E27FC236}">
                <a16:creationId xmlns:a16="http://schemas.microsoft.com/office/drawing/2014/main" id="{A93A6AFF-DA45-4803-B484-0FBD30A6C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10" y="1870756"/>
            <a:ext cx="4660777" cy="4141602"/>
          </a:xfrm>
          <a:prstGeom prst="rect">
            <a:avLst/>
          </a:prstGeom>
        </p:spPr>
      </p:pic>
    </p:spTree>
    <p:extLst>
      <p:ext uri="{BB962C8B-B14F-4D97-AF65-F5344CB8AC3E}">
        <p14:creationId xmlns:p14="http://schemas.microsoft.com/office/powerpoint/2010/main" val="35263948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517D8D45-2446-4C69-B113-61B12B47C89D}"/>
              </a:ext>
            </a:extLst>
          </p:cNvPr>
          <p:cNvSpPr/>
          <p:nvPr/>
        </p:nvSpPr>
        <p:spPr>
          <a:xfrm>
            <a:off x="488272" y="1038688"/>
            <a:ext cx="4270159" cy="38884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4E71788C-4934-4A91-8C1A-31F253279BC9}"/>
              </a:ext>
            </a:extLst>
          </p:cNvPr>
          <p:cNvSpPr txBox="1"/>
          <p:nvPr/>
        </p:nvSpPr>
        <p:spPr>
          <a:xfrm>
            <a:off x="763480" y="1287262"/>
            <a:ext cx="3719743" cy="313932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泳道：</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将活动图总的活动划分为若干组，并把每一组指定给相应的业务组织（对象）。</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泳道区分了负责活动的对象，每个活动只能明确属于一个泳道</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泳道用于表示实际执行活动的对象</a:t>
            </a: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8127B043-338C-4F18-8A97-E103D46B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840" y="598363"/>
            <a:ext cx="6468378" cy="5306165"/>
          </a:xfrm>
          <a:prstGeom prst="rect">
            <a:avLst/>
          </a:prstGeom>
        </p:spPr>
      </p:pic>
    </p:spTree>
    <p:extLst>
      <p:ext uri="{BB962C8B-B14F-4D97-AF65-F5344CB8AC3E}">
        <p14:creationId xmlns:p14="http://schemas.microsoft.com/office/powerpoint/2010/main" val="14288794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对角圆角 11">
            <a:extLst>
              <a:ext uri="{FF2B5EF4-FFF2-40B4-BE49-F238E27FC236}">
                <a16:creationId xmlns:a16="http://schemas.microsoft.com/office/drawing/2014/main" id="{0FD68BC5-B679-4CB1-9FFC-E84A3A83CC04}"/>
              </a:ext>
            </a:extLst>
          </p:cNvPr>
          <p:cNvSpPr/>
          <p:nvPr/>
        </p:nvSpPr>
        <p:spPr>
          <a:xfrm>
            <a:off x="6096000" y="941032"/>
            <a:ext cx="5521911" cy="2769833"/>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矩形: 对角圆角 8">
            <a:extLst>
              <a:ext uri="{FF2B5EF4-FFF2-40B4-BE49-F238E27FC236}">
                <a16:creationId xmlns:a16="http://schemas.microsoft.com/office/drawing/2014/main" id="{9AB48163-B28E-418F-965D-F1AACBDFE7C8}"/>
              </a:ext>
            </a:extLst>
          </p:cNvPr>
          <p:cNvSpPr/>
          <p:nvPr/>
        </p:nvSpPr>
        <p:spPr>
          <a:xfrm>
            <a:off x="177553" y="941032"/>
            <a:ext cx="5521911" cy="2769833"/>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389C283-10B6-44DE-A9C5-7FD87716FD9C}"/>
              </a:ext>
            </a:extLst>
          </p:cNvPr>
          <p:cNvSpPr txBox="1"/>
          <p:nvPr/>
        </p:nvSpPr>
        <p:spPr>
          <a:xfrm>
            <a:off x="408373" y="452761"/>
            <a:ext cx="4989250" cy="341632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对象流：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将对象放置到活动图上，并用依赖将这些对象连接到对他们进行创建、撤销和修改的活动转移上，这种包括依赖关系和对象应用被称为对象流</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对象流用于动作状态对对象的使用和影响的建模</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A10E1028-39CA-4E7E-82E9-93591C07B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276" y="4831924"/>
            <a:ext cx="5382376" cy="1019317"/>
          </a:xfrm>
          <a:prstGeom prst="rect">
            <a:avLst/>
          </a:prstGeom>
        </p:spPr>
      </p:pic>
      <p:sp>
        <p:nvSpPr>
          <p:cNvPr id="8" name="文本框 7">
            <a:extLst>
              <a:ext uri="{FF2B5EF4-FFF2-40B4-BE49-F238E27FC236}">
                <a16:creationId xmlns:a16="http://schemas.microsoft.com/office/drawing/2014/main" id="{0A1A940A-F84F-4B79-BED5-6DA8A03EB8EE}"/>
              </a:ext>
            </a:extLst>
          </p:cNvPr>
          <p:cNvSpPr txBox="1"/>
          <p:nvPr/>
        </p:nvSpPr>
        <p:spPr>
          <a:xfrm>
            <a:off x="6258757" y="1006759"/>
            <a:ext cx="4989250" cy="2308324"/>
          </a:xfrm>
          <a:prstGeom prst="rect">
            <a:avLst/>
          </a:prstGeom>
          <a:solidFill>
            <a:schemeClr val="bg1">
              <a:lumMod val="75000"/>
            </a:schemeClr>
          </a:solidFill>
        </p:spPr>
        <p:txBody>
          <a:bodyPr wrap="square">
            <a:spAutoFit/>
          </a:bodyPr>
          <a:lstStyle/>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特点：</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1</a:t>
            </a:r>
            <a:r>
              <a:rPr lang="zh-CN" altLang="en-US" dirty="0">
                <a:latin typeface="Arial Unicode MS" panose="020B0604020202020204" pitchFamily="34" charset="-122"/>
                <a:ea typeface="Arial Unicode MS" panose="020B0604020202020204" pitchFamily="34" charset="-122"/>
              </a:rPr>
              <a:t>）一个对象可以由多个动作操作</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2</a:t>
            </a:r>
            <a:r>
              <a:rPr lang="zh-CN" altLang="en-US" dirty="0">
                <a:latin typeface="Arial Unicode MS" panose="020B0604020202020204" pitchFamily="34" charset="-122"/>
                <a:ea typeface="Arial Unicode MS" panose="020B0604020202020204" pitchFamily="34" charset="-122"/>
              </a:rPr>
              <a:t>）一个动作的输入可作为另一动作的输出</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3</a:t>
            </a:r>
            <a:r>
              <a:rPr lang="zh-CN" altLang="en-US" dirty="0">
                <a:latin typeface="Arial Unicode MS" panose="020B0604020202020204" pitchFamily="34" charset="-122"/>
                <a:ea typeface="Arial Unicode MS" panose="020B0604020202020204" pitchFamily="34" charset="-122"/>
              </a:rPr>
              <a:t>）同一对象可多次出现，表不同时间点</a:t>
            </a:r>
          </a:p>
        </p:txBody>
      </p:sp>
    </p:spTree>
    <p:extLst>
      <p:ext uri="{BB962C8B-B14F-4D97-AF65-F5344CB8AC3E}">
        <p14:creationId xmlns:p14="http://schemas.microsoft.com/office/powerpoint/2010/main" val="38730681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剪去单角 8">
            <a:extLst>
              <a:ext uri="{FF2B5EF4-FFF2-40B4-BE49-F238E27FC236}">
                <a16:creationId xmlns:a16="http://schemas.microsoft.com/office/drawing/2014/main" id="{13DB2667-30E8-4A19-8A11-6A24E01A1969}"/>
              </a:ext>
            </a:extLst>
          </p:cNvPr>
          <p:cNvSpPr/>
          <p:nvPr/>
        </p:nvSpPr>
        <p:spPr>
          <a:xfrm>
            <a:off x="6096000"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矩形: 剪去单角 7">
            <a:extLst>
              <a:ext uri="{FF2B5EF4-FFF2-40B4-BE49-F238E27FC236}">
                <a16:creationId xmlns:a16="http://schemas.microsoft.com/office/drawing/2014/main" id="{7484C685-BDC1-4EB6-BDAA-A52B2157BD81}"/>
              </a:ext>
            </a:extLst>
          </p:cNvPr>
          <p:cNvSpPr/>
          <p:nvPr/>
        </p:nvSpPr>
        <p:spPr>
          <a:xfrm>
            <a:off x="514905"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533BFE5-0B6D-48EE-A638-66EF7AE98490}"/>
              </a:ext>
            </a:extLst>
          </p:cNvPr>
          <p:cNvSpPr txBox="1"/>
          <p:nvPr/>
        </p:nvSpPr>
        <p:spPr>
          <a:xfrm>
            <a:off x="710214" y="559293"/>
            <a:ext cx="2024108"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为工作流建模</a:t>
            </a:r>
          </a:p>
        </p:txBody>
      </p:sp>
      <p:graphicFrame>
        <p:nvGraphicFramePr>
          <p:cNvPr id="2" name="图示 1">
            <a:extLst>
              <a:ext uri="{FF2B5EF4-FFF2-40B4-BE49-F238E27FC236}">
                <a16:creationId xmlns:a16="http://schemas.microsoft.com/office/drawing/2014/main" id="{144A43FE-7EC1-43D5-9EBD-6D0573CDF104}"/>
              </a:ext>
            </a:extLst>
          </p:cNvPr>
          <p:cNvGraphicFramePr/>
          <p:nvPr>
            <p:extLst>
              <p:ext uri="{D42A27DB-BD31-4B8C-83A1-F6EECF244321}">
                <p14:modId xmlns:p14="http://schemas.microsoft.com/office/powerpoint/2010/main" val="2383873835"/>
              </p:ext>
            </p:extLst>
          </p:nvPr>
        </p:nvGraphicFramePr>
        <p:xfrm>
          <a:off x="612559" y="1423724"/>
          <a:ext cx="509578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39E7CBBC-BE95-43E8-8912-12B51D85248C}"/>
              </a:ext>
            </a:extLst>
          </p:cNvPr>
          <p:cNvSpPr txBox="1"/>
          <p:nvPr/>
        </p:nvSpPr>
        <p:spPr>
          <a:xfrm>
            <a:off x="6214369" y="559293"/>
            <a:ext cx="2459115"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为对象操作建模</a:t>
            </a:r>
          </a:p>
        </p:txBody>
      </p:sp>
      <p:graphicFrame>
        <p:nvGraphicFramePr>
          <p:cNvPr id="3" name="图示 2">
            <a:extLst>
              <a:ext uri="{FF2B5EF4-FFF2-40B4-BE49-F238E27FC236}">
                <a16:creationId xmlns:a16="http://schemas.microsoft.com/office/drawing/2014/main" id="{9B13D814-5C54-43BB-B4C3-FDC6F9B845AE}"/>
              </a:ext>
            </a:extLst>
          </p:cNvPr>
          <p:cNvGraphicFramePr/>
          <p:nvPr>
            <p:extLst>
              <p:ext uri="{D42A27DB-BD31-4B8C-83A1-F6EECF244321}">
                <p14:modId xmlns:p14="http://schemas.microsoft.com/office/powerpoint/2010/main" val="462642832"/>
              </p:ext>
            </p:extLst>
          </p:nvPr>
        </p:nvGraphicFramePr>
        <p:xfrm>
          <a:off x="6214369" y="1232231"/>
          <a:ext cx="4971495" cy="3518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7113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lnSpc>
                <a:spcPct val="120000"/>
              </a:lnSpc>
              <a:buNone/>
            </a:pPr>
            <a:r>
              <a:rPr lang="zh-CN" altLang="en-US" dirty="0">
                <a:latin typeface="微软雅黑" panose="020B0503020204020204" pitchFamily="34" charset="-122"/>
                <a:ea typeface="微软雅黑" panose="020B0503020204020204" pitchFamily="34" charset="-122"/>
              </a:rPr>
              <a:t>使用用例进行系统的需求分析时具有如下一些</a:t>
            </a:r>
            <a:r>
              <a:rPr lang="zh-CN" altLang="en-US" b="1" dirty="0">
                <a:latin typeface="微软雅黑" panose="020B0503020204020204" pitchFamily="34" charset="-122"/>
                <a:ea typeface="微软雅黑" panose="020B0503020204020204" pitchFamily="34" charset="-122"/>
              </a:rPr>
              <a:t>特点</a:t>
            </a:r>
            <a:r>
              <a:rPr lang="zh-CN" altLang="en-US" dirty="0">
                <a:latin typeface="微软雅黑" panose="020B0503020204020204" pitchFamily="34" charset="-122"/>
                <a:ea typeface="微软雅黑" panose="020B0503020204020204" pitchFamily="34" charset="-122"/>
              </a:rPr>
              <a:t>。</a:t>
            </a:r>
          </a:p>
          <a:p>
            <a:pPr>
              <a:lnSpc>
                <a:spcPct val="12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用例是从系统的</a:t>
            </a:r>
            <a:r>
              <a:rPr lang="zh-CN" altLang="en-US" dirty="0">
                <a:solidFill>
                  <a:srgbClr val="FF0000"/>
                </a:solidFill>
                <a:latin typeface="微软雅黑" panose="020B0503020204020204" pitchFamily="34" charset="-122"/>
                <a:ea typeface="微软雅黑" panose="020B0503020204020204" pitchFamily="34" charset="-122"/>
              </a:rPr>
              <a:t>使用角度</a:t>
            </a:r>
            <a:r>
              <a:rPr lang="zh-CN" altLang="en-US" dirty="0">
                <a:latin typeface="微软雅黑" panose="020B0503020204020204" pitchFamily="34" charset="-122"/>
                <a:ea typeface="微软雅黑" panose="020B0503020204020204" pitchFamily="34" charset="-122"/>
              </a:rPr>
              <a:t>描述系统中的信息，即在系统的外部所能看到的系统的功能，而不是考虑系统内部对该功能的具体实现方式。</a:t>
            </a:r>
          </a:p>
          <a:p>
            <a:pPr>
              <a:lnSpc>
                <a:spcPct val="12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用例描述了用户提出的一些可见需求，对应一个具体的用户目标。使用用例可以促进与用户的沟通，正确地理解需求，同时也可以用来划分系统与外部实体的界限，是面向对象分析与设计的起点，是类、对象、操作的</a:t>
            </a:r>
            <a:r>
              <a:rPr lang="zh-CN" altLang="en-US" dirty="0">
                <a:solidFill>
                  <a:srgbClr val="FF0000"/>
                </a:solidFill>
                <a:latin typeface="微软雅黑" panose="020B0503020204020204" pitchFamily="34" charset="-122"/>
                <a:ea typeface="微软雅黑" panose="020B0503020204020204" pitchFamily="34" charset="-122"/>
              </a:rPr>
              <a:t>来源</a:t>
            </a:r>
            <a:r>
              <a:rPr lang="zh-CN" altLang="en-US" dirty="0">
                <a:latin typeface="微软雅黑" panose="020B0503020204020204" pitchFamily="34" charset="-122"/>
                <a:ea typeface="微软雅黑" panose="020B0503020204020204" pitchFamily="34" charset="-122"/>
              </a:rPr>
              <a:t>。</a:t>
            </a:r>
          </a:p>
          <a:p>
            <a:pPr>
              <a:lnSpc>
                <a:spcPct val="12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用例通常由某个参与者来执行。</a:t>
            </a:r>
          </a:p>
          <a:p>
            <a:pPr>
              <a:lnSpc>
                <a:spcPct val="120000"/>
              </a:lnSpc>
            </a:pP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用例把执行的结果反馈给参与者。</a:t>
            </a:r>
          </a:p>
          <a:p>
            <a:pPr>
              <a:lnSpc>
                <a:spcPct val="120000"/>
              </a:lnSpc>
            </a:pP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用例在功能上具有完整性，即它从参与者接受输入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产生的结果最终再输出给参与者。</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6010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72D0C7-46EC-4308-9813-BC7F6849F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43" y="407381"/>
            <a:ext cx="4788769" cy="6043237"/>
          </a:xfrm>
          <a:prstGeom prst="rect">
            <a:avLst/>
          </a:prstGeom>
        </p:spPr>
      </p:pic>
    </p:spTree>
    <p:extLst>
      <p:ext uri="{BB962C8B-B14F-4D97-AF65-F5344CB8AC3E}">
        <p14:creationId xmlns:p14="http://schemas.microsoft.com/office/powerpoint/2010/main" val="23221614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3972" y="2144395"/>
            <a:ext cx="6109365"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构件图和部署图</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第伍章</a:t>
            </a:r>
          </a:p>
        </p:txBody>
      </p:sp>
    </p:spTree>
    <p:extLst>
      <p:ext uri="{BB962C8B-B14F-4D97-AF65-F5344CB8AC3E}">
        <p14:creationId xmlns:p14="http://schemas.microsoft.com/office/powerpoint/2010/main" val="3585793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7690" y="889000"/>
            <a:ext cx="7672070" cy="2245360"/>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构件图（Component diagram）</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主要用于</a:t>
            </a:r>
            <a:r>
              <a:rPr lang="zh-CN" altLang="en-US" sz="2000" dirty="0">
                <a:solidFill>
                  <a:srgbClr val="FF0000"/>
                </a:solidFill>
                <a:latin typeface="Arial Unicode MS" panose="020B0604020202020204" pitchFamily="34" charset="-122"/>
                <a:ea typeface="Arial Unicode MS" panose="020B0604020202020204" pitchFamily="34" charset="-122"/>
              </a:rPr>
              <a:t>描述各种软件构件之间的依赖关系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在构件图中，系统中的每个物理构件都使用构件符号来表示，通常，构件图看起来像是构件图标的集合，这些图标代表系统中的物理构件。</a:t>
            </a:r>
          </a:p>
        </p:txBody>
      </p:sp>
      <p:sp>
        <p:nvSpPr>
          <p:cNvPr id="5" name="文本框 4"/>
          <p:cNvSpPr txBox="1"/>
          <p:nvPr/>
        </p:nvSpPr>
        <p:spPr>
          <a:xfrm>
            <a:off x="524510" y="32639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8.1.1</a:t>
            </a:r>
          </a:p>
        </p:txBody>
      </p:sp>
      <p:pic>
        <p:nvPicPr>
          <p:cNvPr id="6" name="图片 5"/>
          <p:cNvPicPr>
            <a:picLocks noChangeAspect="1"/>
          </p:cNvPicPr>
          <p:nvPr/>
        </p:nvPicPr>
        <p:blipFill>
          <a:blip r:embed="rId3"/>
          <a:stretch>
            <a:fillRect/>
          </a:stretch>
        </p:blipFill>
        <p:spPr>
          <a:xfrm>
            <a:off x="1369695" y="3471545"/>
            <a:ext cx="5085080" cy="2350135"/>
          </a:xfrm>
          <a:prstGeom prst="rect">
            <a:avLst/>
          </a:prstGeom>
        </p:spPr>
      </p:pic>
      <p:sp>
        <p:nvSpPr>
          <p:cNvPr id="7" name="文本框 6"/>
          <p:cNvSpPr txBox="1"/>
          <p:nvPr/>
        </p:nvSpPr>
        <p:spPr>
          <a:xfrm>
            <a:off x="4286250" y="6329680"/>
            <a:ext cx="737425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https://blog.csdn.net/nangeali/article/details/50879197</a:t>
            </a:r>
            <a:r>
              <a:rPr lang="en-US" altLang="zh-CN" dirty="0">
                <a:latin typeface="Arial Unicode MS" panose="020B0604020202020204" pitchFamily="34" charset="-122"/>
                <a:ea typeface="Arial Unicode MS" panose="020B0604020202020204" pitchFamily="34" charset="-122"/>
              </a:rPr>
              <a:t> 3.27</a:t>
            </a:r>
          </a:p>
        </p:txBody>
      </p:sp>
      <p:pic>
        <p:nvPicPr>
          <p:cNvPr id="2" name="图片 1"/>
          <p:cNvPicPr>
            <a:picLocks noChangeAspect="1"/>
          </p:cNvPicPr>
          <p:nvPr/>
        </p:nvPicPr>
        <p:blipFill>
          <a:blip r:embed="rId4"/>
          <a:stretch>
            <a:fillRect/>
          </a:stretch>
        </p:blipFill>
        <p:spPr>
          <a:xfrm>
            <a:off x="7226300" y="2525395"/>
            <a:ext cx="4114800" cy="3340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742950" y="1278890"/>
            <a:ext cx="9721850" cy="706755"/>
          </a:xfrm>
          <a:prstGeom prst="rect">
            <a:avLst/>
          </a:prstGeom>
          <a:noFill/>
          <a:ln w="9525">
            <a:noFill/>
          </a:ln>
        </p:spPr>
        <p:txBody>
          <a:bodyPr wrap="square">
            <a:spAutoFit/>
          </a:bodyPr>
          <a:lstStyle/>
          <a:p>
            <a:pPr indent="0"/>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组件是系统中遵从一组接口且提供实现的一个</a:t>
            </a:r>
            <a:r>
              <a:rPr lang="zh-CN" sz="2000" b="0" dirty="0">
                <a:solidFill>
                  <a:srgbClr val="FF0000"/>
                </a:solidFill>
                <a:latin typeface="Arial Unicode MS" panose="020B0604020202020204" pitchFamily="34" charset="-122"/>
                <a:ea typeface="Arial Unicode MS" panose="020B0604020202020204" pitchFamily="34" charset="-122"/>
                <a:cs typeface="Times New Roman" panose="02020603050405020304" charset="0"/>
              </a:rPr>
              <a:t>物理部件</a:t>
            </a:r>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，通常指开发和运行时类的物理实现。</a:t>
            </a:r>
            <a:endParaRPr lang="zh-CN" altLang="en-US"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5" name="文本框 4"/>
          <p:cNvSpPr txBox="1"/>
          <p:nvPr/>
        </p:nvSpPr>
        <p:spPr>
          <a:xfrm>
            <a:off x="2291715" y="2484755"/>
            <a:ext cx="5080000" cy="1322070"/>
          </a:xfrm>
          <a:prstGeom prst="rect">
            <a:avLst/>
          </a:prstGeom>
          <a:noFill/>
          <a:ln w="9525">
            <a:noFill/>
          </a:ln>
        </p:spPr>
        <p:txBody>
          <a:bodyPr>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构件图的主图标是一个左侧附有两个小矩形的大矩形框。组件的名字位于构件图标的中央，名字本身是一个文本字符串，如图</a:t>
            </a:r>
            <a:r>
              <a:rPr lang="en-US" sz="2000" b="0" dirty="0">
                <a:solidFill>
                  <a:srgbClr val="000000"/>
                </a:solidFill>
                <a:latin typeface="微软雅黑" panose="020B0503020204020204" charset="-122"/>
                <a:ea typeface="微软雅黑" panose="020B0503020204020204" charset="-122"/>
                <a:cs typeface="微软雅黑" panose="020B0503020204020204" charset="-122"/>
              </a:rPr>
              <a:t>8. 1</a:t>
            </a:r>
            <a:r>
              <a:rPr lang="zh-CN" sz="2000" b="0" dirty="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4779645" y="4305935"/>
            <a:ext cx="2632710" cy="1468120"/>
          </a:xfrm>
          <a:prstGeom prst="rect">
            <a:avLst/>
          </a:prstGeom>
        </p:spPr>
      </p:pic>
      <p:pic>
        <p:nvPicPr>
          <p:cNvPr id="7" name="图片 6" descr="山水">
            <a:extLst>
              <a:ext uri="{FF2B5EF4-FFF2-40B4-BE49-F238E27FC236}">
                <a16:creationId xmlns:a16="http://schemas.microsoft.com/office/drawing/2014/main" id="{78CF0EEB-53A4-4D47-B99F-74809D55EF4E}"/>
              </a:ext>
            </a:extLst>
          </p:cNvPr>
          <p:cNvPicPr/>
          <p:nvPr/>
        </p:nvPicPr>
        <p:blipFill>
          <a:blip r:embed="rId4"/>
          <a:srcRect r="3828"/>
          <a:stretch>
            <a:fillRect/>
          </a:stretch>
        </p:blipFill>
        <p:spPr>
          <a:xfrm>
            <a:off x="0" y="4373245"/>
            <a:ext cx="2484755" cy="248475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7" name="文本框 6"/>
          <p:cNvSpPr txBox="1"/>
          <p:nvPr/>
        </p:nvSpPr>
        <p:spPr>
          <a:xfrm>
            <a:off x="1223645" y="1598930"/>
            <a:ext cx="8214360" cy="4399915"/>
          </a:xfrm>
          <a:prstGeom prst="rect">
            <a:avLst/>
          </a:prstGeom>
          <a:noFill/>
          <a:ln w="9525">
            <a:noFill/>
          </a:ln>
        </p:spPr>
        <p:txBody>
          <a:bodyPr wrap="square">
            <a:spAutoFit/>
          </a:bodyPr>
          <a:lstStyle/>
          <a:p>
            <a:pPr indent="292100"/>
            <a:r>
              <a:rPr lang="zh-CN" sz="2000">
                <a:solidFill>
                  <a:srgbClr val="000000"/>
                </a:solidFill>
                <a:latin typeface="微软雅黑" panose="020B0503020204020204" charset="-122"/>
                <a:ea typeface="微软雅黑" panose="020B0503020204020204" charset="-122"/>
                <a:cs typeface="微软雅黑" panose="020B0503020204020204" charset="-122"/>
              </a:rPr>
              <a:t>组件可以分为以下三种类型。</a:t>
            </a:r>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(1) </a:t>
            </a:r>
            <a:r>
              <a:rPr lang="zh-CN" sz="2000" b="1">
                <a:solidFill>
                  <a:schemeClr val="tx1"/>
                </a:solidFill>
                <a:latin typeface="微软雅黑" panose="020B0503020204020204" charset="-122"/>
                <a:ea typeface="微软雅黑" panose="020B0503020204020204" charset="-122"/>
                <a:cs typeface="微软雅黑" panose="020B0503020204020204" charset="-122"/>
              </a:rPr>
              <a:t>实施组件</a:t>
            </a:r>
            <a:r>
              <a:rPr lang="en-US" sz="2000" b="1">
                <a:solidFill>
                  <a:schemeClr val="tx1"/>
                </a:solidFill>
                <a:latin typeface="微软雅黑" panose="020B0503020204020204" charset="-122"/>
                <a:ea typeface="微软雅黑" panose="020B0503020204020204" charset="-122"/>
                <a:cs typeface="微软雅黑" panose="020B0503020204020204" charset="-122"/>
              </a:rPr>
              <a:t>(Deployment Component)</a:t>
            </a:r>
            <a:r>
              <a:rPr 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实施组件是构成一个</a:t>
            </a:r>
            <a:r>
              <a:rPr lang="zh-CN" sz="2000">
                <a:solidFill>
                  <a:srgbClr val="FF0000"/>
                </a:solidFill>
                <a:latin typeface="微软雅黑" panose="020B0503020204020204" charset="-122"/>
                <a:ea typeface="微软雅黑" panose="020B0503020204020204" charset="-122"/>
                <a:cs typeface="微软雅黑" panose="020B0503020204020204" charset="-122"/>
              </a:rPr>
              <a:t>可执行系统必要和充分的组件</a:t>
            </a:r>
            <a:r>
              <a:rPr lang="zh-CN" sz="2000">
                <a:solidFill>
                  <a:srgbClr val="000000"/>
                </a:solidFill>
                <a:latin typeface="微软雅黑" panose="020B0503020204020204" charset="-122"/>
                <a:ea typeface="微软雅黑" panose="020B0503020204020204" charset="-122"/>
                <a:cs typeface="微软雅黑" panose="020B0503020204020204" charset="-122"/>
              </a:rPr>
              <a:t>，如动态链接库</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、二进制可执行体</a:t>
            </a:r>
            <a:r>
              <a:rPr lang="en-US" sz="2000">
                <a:solidFill>
                  <a:srgbClr val="000000"/>
                </a:solidFill>
                <a:latin typeface="微软雅黑" panose="020B0503020204020204" charset="-122"/>
                <a:ea typeface="微软雅黑" panose="020B0503020204020204" charset="-122"/>
                <a:cs typeface="微软雅黑" panose="020B0503020204020204" charset="-122"/>
              </a:rPr>
              <a:t>(EXE) .ActiveX</a:t>
            </a:r>
            <a:r>
              <a:rPr lang="zh-CN" sz="2000">
                <a:solidFill>
                  <a:srgbClr val="000000"/>
                </a:solidFill>
                <a:latin typeface="微软雅黑" panose="020B0503020204020204" charset="-122"/>
                <a:ea typeface="微软雅黑" panose="020B0503020204020204" charset="-122"/>
                <a:cs typeface="微软雅黑" panose="020B0503020204020204" charset="-122"/>
              </a:rPr>
              <a:t>控件和</a:t>
            </a:r>
            <a:r>
              <a:rPr lang="en-US" sz="2000">
                <a:solidFill>
                  <a:srgbClr val="000000"/>
                </a:solidFill>
                <a:latin typeface="微软雅黑" panose="020B0503020204020204" charset="-122"/>
                <a:ea typeface="微软雅黑" panose="020B0503020204020204" charset="-122"/>
                <a:cs typeface="微软雅黑" panose="020B0503020204020204" charset="-122"/>
              </a:rPr>
              <a:t>JavaBean</a:t>
            </a:r>
            <a:r>
              <a:rPr lang="zh-CN" sz="2000">
                <a:solidFill>
                  <a:srgbClr val="000000"/>
                </a:solidFill>
                <a:latin typeface="微软雅黑" panose="020B0503020204020204" charset="-122"/>
                <a:ea typeface="微软雅黑" panose="020B0503020204020204" charset="-122"/>
                <a:cs typeface="微软雅黑" panose="020B0503020204020204" charset="-122"/>
              </a:rPr>
              <a:t>一组件等。</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(2) </a:t>
            </a:r>
            <a:r>
              <a:rPr lang="zh-CN" sz="2000" b="1">
                <a:solidFill>
                  <a:schemeClr val="tx1"/>
                </a:solidFill>
                <a:latin typeface="微软雅黑" panose="020B0503020204020204" charset="-122"/>
                <a:ea typeface="微软雅黑" panose="020B0503020204020204" charset="-122"/>
                <a:cs typeface="微软雅黑" panose="020B0503020204020204" charset="-122"/>
              </a:rPr>
              <a:t>工作产品组件</a:t>
            </a:r>
            <a:r>
              <a:rPr lang="en-US" sz="2000" b="1">
                <a:solidFill>
                  <a:schemeClr val="tx1"/>
                </a:solidFill>
                <a:latin typeface="微软雅黑" panose="020B0503020204020204" charset="-122"/>
                <a:ea typeface="微软雅黑" panose="020B0503020204020204" charset="-122"/>
                <a:cs typeface="微软雅黑" panose="020B0503020204020204" charset="-122"/>
              </a:rPr>
              <a:t>(Work Product Component) </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en-US" sz="2000">
                <a:solidFill>
                  <a:srgbClr val="000000"/>
                </a:solidFill>
                <a:latin typeface="微软雅黑" panose="020B0503020204020204" charset="-122"/>
                <a:ea typeface="微软雅黑" panose="020B0503020204020204" charset="-122"/>
                <a:cs typeface="微软雅黑" panose="020B0503020204020204" charset="-122"/>
              </a:rPr>
              <a:t>这类组件主要是</a:t>
            </a:r>
            <a:r>
              <a:rPr lang="en-US" sz="2000">
                <a:solidFill>
                  <a:srgbClr val="FF0000"/>
                </a:solidFill>
                <a:latin typeface="微软雅黑" panose="020B0503020204020204" charset="-122"/>
                <a:ea typeface="微软雅黑" panose="020B0503020204020204" charset="-122"/>
                <a:cs typeface="微软雅黑" panose="020B0503020204020204" charset="-122"/>
              </a:rPr>
              <a:t>开发过程的产物</a:t>
            </a:r>
            <a:r>
              <a:rPr lang="zh-CN" sz="2000">
                <a:solidFill>
                  <a:srgbClr val="000000"/>
                </a:solidFill>
                <a:latin typeface="微软雅黑" panose="020B0503020204020204" charset="-122"/>
                <a:ea typeface="微软雅黑" panose="020B0503020204020204" charset="-122"/>
                <a:cs typeface="微软雅黑" panose="020B0503020204020204" charset="-122"/>
              </a:rPr>
              <a:t>，包括创建实施组件的源代码文件及数据文件，这些组件并不是直接地参加可执行系统，而是开发过程中的工作产品，用于产生可执行系统。</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(3)</a:t>
            </a:r>
            <a:r>
              <a:rPr lang="zh-CN" sz="2000" b="1">
                <a:solidFill>
                  <a:schemeClr val="tx1"/>
                </a:solidFill>
                <a:latin typeface="微软雅黑" panose="020B0503020204020204" charset="-122"/>
                <a:ea typeface="微软雅黑" panose="020B0503020204020204" charset="-122"/>
                <a:cs typeface="微软雅黑" panose="020B0503020204020204" charset="-122"/>
              </a:rPr>
              <a:t>执行组件</a:t>
            </a:r>
            <a:r>
              <a:rPr lang="en-US" sz="2000" b="1">
                <a:solidFill>
                  <a:schemeClr val="tx1"/>
                </a:solidFill>
                <a:latin typeface="微软雅黑" panose="020B0503020204020204" charset="-122"/>
                <a:ea typeface="微软雅黑" panose="020B0503020204020204" charset="-122"/>
                <a:cs typeface="微软雅黑" panose="020B0503020204020204" charset="-122"/>
              </a:rPr>
              <a:t>(Execution Component)</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这类组件是作为一个</a:t>
            </a:r>
            <a:r>
              <a:rPr lang="zh-CN" sz="2000">
                <a:solidFill>
                  <a:srgbClr val="FF0000"/>
                </a:solidFill>
                <a:latin typeface="微软雅黑" panose="020B0503020204020204" charset="-122"/>
                <a:ea typeface="微软雅黑" panose="020B0503020204020204" charset="-122"/>
                <a:cs typeface="微软雅黑" panose="020B0503020204020204" charset="-122"/>
              </a:rPr>
              <a:t>正在执行的系统的结果</a:t>
            </a:r>
            <a:r>
              <a:rPr lang="zh-CN" sz="2000">
                <a:solidFill>
                  <a:srgbClr val="000000"/>
                </a:solidFill>
                <a:latin typeface="微软雅黑" panose="020B0503020204020204" charset="-122"/>
                <a:ea typeface="微软雅黑" panose="020B0503020204020204" charset="-122"/>
                <a:cs typeface="微软雅黑" panose="020B0503020204020204" charset="-122"/>
              </a:rPr>
              <a:t>而被创建的，如由</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实例化形成的</a:t>
            </a:r>
            <a:r>
              <a:rPr lang="en-US" sz="2000">
                <a:solidFill>
                  <a:srgbClr val="000000"/>
                </a:solidFill>
                <a:latin typeface="微软雅黑" panose="020B0503020204020204" charset="-122"/>
                <a:ea typeface="微软雅黑" panose="020B0503020204020204" charset="-122"/>
                <a:cs typeface="微软雅黑" panose="020B0503020204020204" charset="-122"/>
              </a:rPr>
              <a:t>COM+</a:t>
            </a:r>
            <a:r>
              <a:rPr lang="zh-CN" sz="2000">
                <a:solidFill>
                  <a:srgbClr val="000000"/>
                </a:solidFill>
                <a:latin typeface="微软雅黑" panose="020B0503020204020204" charset="-122"/>
                <a:ea typeface="微软雅黑" panose="020B0503020204020204" charset="-122"/>
                <a:cs typeface="微软雅黑" panose="020B0503020204020204" charset="-122"/>
              </a:rPr>
              <a:t>对象。</a:t>
            </a:r>
            <a:endParaRPr lang="zh-CN" altLang="en-US" sz="200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1245870" y="1152525"/>
            <a:ext cx="8942705" cy="4092575"/>
          </a:xfrm>
          <a:prstGeom prst="rect">
            <a:avLst/>
          </a:prstGeom>
          <a:noFill/>
          <a:ln w="9525">
            <a:noFill/>
          </a:ln>
        </p:spPr>
        <p:txBody>
          <a:bodyPr wrap="square">
            <a:spAutoFit/>
          </a:bodyPr>
          <a:lstStyle/>
          <a:p>
            <a:pPr indent="292100"/>
            <a:r>
              <a:rPr lang="zh-CN" sz="2000" b="0">
                <a:solidFill>
                  <a:srgbClr val="000000"/>
                </a:solidFill>
                <a:latin typeface="微软雅黑" panose="020B0503020204020204" charset="-122"/>
                <a:ea typeface="微软雅黑" panose="020B0503020204020204" charset="-122"/>
                <a:cs typeface="微软雅黑" panose="020B0503020204020204" charset="-122"/>
              </a:rPr>
              <a:t>组件和类之间的差别</a:t>
            </a:r>
            <a:endParaRPr lang="en-US" sz="2000" b="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b="0">
                <a:solidFill>
                  <a:srgbClr val="000000"/>
                </a:solidFill>
                <a:latin typeface="微软雅黑" panose="020B0503020204020204" charset="-122"/>
                <a:ea typeface="微软雅黑" panose="020B0503020204020204" charset="-122"/>
                <a:cs typeface="微软雅黑" panose="020B0503020204020204" charset="-122"/>
              </a:rPr>
              <a:t>(1) </a:t>
            </a:r>
            <a:r>
              <a:rPr lang="zh-CN" sz="2000" b="0">
                <a:solidFill>
                  <a:srgbClr val="FF0000"/>
                </a:solidFill>
                <a:latin typeface="微软雅黑" panose="020B0503020204020204" charset="-122"/>
                <a:ea typeface="微软雅黑" panose="020B0503020204020204" charset="-122"/>
                <a:cs typeface="微软雅黑" panose="020B0503020204020204" charset="-122"/>
              </a:rPr>
              <a:t>类表示逻辑抽象</a:t>
            </a:r>
            <a:r>
              <a:rPr lang="zh-CN" sz="2000" b="0">
                <a:solidFill>
                  <a:srgbClr val="000000"/>
                </a:solidFill>
                <a:latin typeface="微软雅黑" panose="020B0503020204020204" charset="-122"/>
                <a:ea typeface="微软雅黑" panose="020B0503020204020204" charset="-122"/>
                <a:cs typeface="微软雅黑" panose="020B0503020204020204" charset="-122"/>
              </a:rPr>
              <a:t>，而组件表示存在于计算机中的物理抽象。简言之，组件是可以存</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在于可实际运行的计算机上的，而类不可以。</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(2)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组件表示的是物理模块而不是逻辑模块</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，与类处于不同的抽象级别。组件是一组其他逻辑元素的物理实现(如类及其协作关系)，而类只是逻辑上的概念。</a:t>
            </a:r>
          </a:p>
          <a:p>
            <a:pPr indent="292100"/>
            <a:endParaRPr lang="zh-CN"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(3)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类可以直接拥有属性和操作</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；而一般情况下，组件仅拥有只能通过其接口访问的操作。这表明虽然组件和类都可以实现一个接口，但是组件的服务一般只能通过其接口来访问。</a:t>
            </a:r>
            <a:endParaRPr lang="zh-CN" altLang="en-US" sz="2000">
              <a:latin typeface="微软雅黑" panose="020B0503020204020204" charset="-122"/>
              <a:ea typeface="微软雅黑" panose="020B0503020204020204" charset="-122"/>
              <a:cs typeface="微软雅黑" panose="020B0503020204020204" charset="-122"/>
            </a:endParaRPr>
          </a:p>
          <a:p>
            <a:pPr indent="292100"/>
            <a:endParaRPr lang="zh-CN" altLang="en-US" sz="20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101" name="文本框 100"/>
          <p:cNvSpPr txBox="1"/>
          <p:nvPr/>
        </p:nvSpPr>
        <p:spPr>
          <a:xfrm>
            <a:off x="878205" y="1121410"/>
            <a:ext cx="8044815" cy="2861310"/>
          </a:xfrm>
          <a:prstGeom prst="rect">
            <a:avLst/>
          </a:prstGeom>
          <a:noFill/>
          <a:ln w="9525">
            <a:noFill/>
          </a:ln>
        </p:spPr>
        <p:txBody>
          <a:bodyPr wrap="square">
            <a:spAutoFit/>
          </a:bodyPr>
          <a:lstStyle/>
          <a:p>
            <a:pPr indent="304800"/>
            <a:r>
              <a:rPr lang="zh-CN" b="0">
                <a:solidFill>
                  <a:srgbClr val="FF0000"/>
                </a:solidFill>
                <a:latin typeface="微软雅黑" panose="020B0503020204020204" charset="-122"/>
                <a:ea typeface="微软雅黑" panose="020B0503020204020204" charset="-122"/>
                <a:cs typeface="微软雅黑" panose="020B0503020204020204" charset="-122"/>
              </a:rPr>
              <a:t>接口是一组用于描述类或组件的一个服务的操作</a:t>
            </a:r>
            <a:r>
              <a:rPr lang="zh-CN" b="0">
                <a:solidFill>
                  <a:srgbClr val="000000"/>
                </a:solidFill>
                <a:latin typeface="微软雅黑" panose="020B0503020204020204" charset="-122"/>
                <a:ea typeface="微软雅黑" panose="020B0503020204020204" charset="-122"/>
                <a:cs typeface="微软雅黑" panose="020B0503020204020204" charset="-122"/>
              </a:rPr>
              <a:t>，它是一个被命名的操作的集合，与类不同，它不描述任何结构(因此不包含任何属性)，也不描述任何实现(因此不包括任何实现操作的方法)。每个接口都有一个唯一的名称。</a:t>
            </a:r>
          </a:p>
          <a:p>
            <a:pPr indent="304800"/>
            <a:endParaRPr lang="zh-CN"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zh-CN" b="0">
                <a:solidFill>
                  <a:srgbClr val="000000"/>
                </a:solidFill>
                <a:latin typeface="微软雅黑" panose="020B0503020204020204" charset="-122"/>
                <a:ea typeface="微软雅黑" panose="020B0503020204020204" charset="-122"/>
                <a:cs typeface="微软雅黑" panose="020B0503020204020204" charset="-122"/>
              </a:rPr>
              <a:t>组件的接口可以分为以下两种类型。</a:t>
            </a:r>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(1) </a:t>
            </a:r>
            <a:r>
              <a:rPr lang="zh-CN" b="1">
                <a:solidFill>
                  <a:srgbClr val="000000"/>
                </a:solidFill>
                <a:latin typeface="微软雅黑" panose="020B0503020204020204" charset="-122"/>
                <a:ea typeface="微软雅黑" panose="020B0503020204020204" charset="-122"/>
                <a:cs typeface="微软雅黑" panose="020B0503020204020204" charset="-122"/>
              </a:rPr>
              <a:t>导岀接口</a:t>
            </a:r>
            <a:r>
              <a:rPr lang="en-US" b="1">
                <a:solidFill>
                  <a:srgbClr val="000000"/>
                </a:solidFill>
                <a:latin typeface="微软雅黑" panose="020B0503020204020204" charset="-122"/>
                <a:ea typeface="微软雅黑" panose="020B0503020204020204" charset="-122"/>
                <a:cs typeface="微软雅黑" panose="020B0503020204020204" charset="-122"/>
              </a:rPr>
              <a:t> </a:t>
            </a:r>
            <a:r>
              <a:rPr lang="zh-CN" b="1">
                <a:solidFill>
                  <a:srgbClr val="000000"/>
                </a:solidFill>
                <a:latin typeface="微软雅黑" panose="020B0503020204020204" charset="-122"/>
                <a:ea typeface="微软雅黑" panose="020B0503020204020204" charset="-122"/>
                <a:cs typeface="微软雅黑" panose="020B0503020204020204" charset="-122"/>
              </a:rPr>
              <a:t>(Expert Interface)</a:t>
            </a:r>
            <a:r>
              <a:rPr lang="zh-CN" b="0">
                <a:solidFill>
                  <a:srgbClr val="000000"/>
                </a:solidFill>
                <a:latin typeface="微软雅黑" panose="020B0503020204020204" charset="-122"/>
                <a:ea typeface="微软雅黑" panose="020B0503020204020204" charset="-122"/>
                <a:cs typeface="微软雅黑" panose="020B0503020204020204" charset="-122"/>
              </a:rPr>
              <a:t>：即为其他组件提供服务的接口，一个组件可以有多 个导出接口。</a:t>
            </a:r>
          </a:p>
          <a:p>
            <a:pPr indent="304800"/>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(2) </a:t>
            </a:r>
            <a:r>
              <a:rPr lang="zh-CN" b="1">
                <a:solidFill>
                  <a:srgbClr val="000000"/>
                </a:solidFill>
                <a:latin typeface="微软雅黑" panose="020B0503020204020204" charset="-122"/>
                <a:ea typeface="微软雅黑" panose="020B0503020204020204" charset="-122"/>
                <a:cs typeface="微软雅黑" panose="020B0503020204020204" charset="-122"/>
              </a:rPr>
              <a:t>导入接口</a:t>
            </a:r>
            <a:r>
              <a:rPr lang="en-US" b="1">
                <a:solidFill>
                  <a:srgbClr val="000000"/>
                </a:solidFill>
                <a:latin typeface="微软雅黑" panose="020B0503020204020204" charset="-122"/>
                <a:ea typeface="微软雅黑" panose="020B0503020204020204" charset="-122"/>
                <a:cs typeface="微软雅黑" panose="020B0503020204020204" charset="-122"/>
              </a:rPr>
              <a:t> (Import Interface):</a:t>
            </a:r>
            <a:r>
              <a:rPr lang="zh-CN" b="0">
                <a:solidFill>
                  <a:srgbClr val="000000"/>
                </a:solidFill>
                <a:latin typeface="微软雅黑" panose="020B0503020204020204" charset="-122"/>
                <a:ea typeface="微软雅黑" panose="020B0503020204020204" charset="-122"/>
                <a:cs typeface="微软雅黑" panose="020B0503020204020204" charset="-122"/>
              </a:rPr>
              <a:t>在组件中所用到的其他组件所提供的接口，称为导 入接口，一个组件可以使用多个导入接口。</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2" name="文本框 1"/>
          <p:cNvSpPr txBox="1"/>
          <p:nvPr/>
        </p:nvSpPr>
        <p:spPr>
          <a:xfrm>
            <a:off x="661670" y="1313815"/>
            <a:ext cx="4915535" cy="398780"/>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组件和组件的接口两种表示法</a:t>
            </a:r>
          </a:p>
        </p:txBody>
      </p:sp>
      <p:pic>
        <p:nvPicPr>
          <p:cNvPr id="3" name="图片 2"/>
          <p:cNvPicPr>
            <a:picLocks noChangeAspect="1"/>
          </p:cNvPicPr>
          <p:nvPr>
            <p:custDataLst>
              <p:tags r:id="rId2"/>
            </p:custDataLst>
          </p:nvPr>
        </p:nvPicPr>
        <p:blipFill>
          <a:blip r:embed="rId4"/>
          <a:stretch>
            <a:fillRect/>
          </a:stretch>
        </p:blipFill>
        <p:spPr>
          <a:xfrm>
            <a:off x="1513205" y="4728210"/>
            <a:ext cx="3213100" cy="1714500"/>
          </a:xfrm>
          <a:prstGeom prst="rect">
            <a:avLst/>
          </a:prstGeom>
        </p:spPr>
      </p:pic>
      <p:pic>
        <p:nvPicPr>
          <p:cNvPr id="5" name="图片 4"/>
          <p:cNvPicPr>
            <a:picLocks noChangeAspect="1"/>
          </p:cNvPicPr>
          <p:nvPr/>
        </p:nvPicPr>
        <p:blipFill>
          <a:blip r:embed="rId5"/>
          <a:stretch>
            <a:fillRect/>
          </a:stretch>
        </p:blipFill>
        <p:spPr>
          <a:xfrm>
            <a:off x="6809105" y="2443480"/>
            <a:ext cx="3606800" cy="1739900"/>
          </a:xfrm>
          <a:prstGeom prst="rect">
            <a:avLst/>
          </a:prstGeom>
        </p:spPr>
      </p:pic>
      <p:sp>
        <p:nvSpPr>
          <p:cNvPr id="6" name="文本框 5"/>
          <p:cNvSpPr txBox="1"/>
          <p:nvPr/>
        </p:nvSpPr>
        <p:spPr>
          <a:xfrm>
            <a:off x="417830" y="3599815"/>
            <a:ext cx="5403215" cy="583565"/>
          </a:xfrm>
          <a:prstGeom prst="rect">
            <a:avLst/>
          </a:prstGeom>
          <a:noFill/>
          <a:ln w="9525">
            <a:noFill/>
          </a:ln>
        </p:spPr>
        <p:txBody>
          <a:bodyPr wrap="square">
            <a:spAutoFit/>
          </a:bodyPr>
          <a:lstStyle/>
          <a:p>
            <a:pPr indent="0"/>
            <a:r>
              <a:rPr lang="zh-CN" sz="1600" b="0" dirty="0">
                <a:solidFill>
                  <a:srgbClr val="000000"/>
                </a:solidFill>
                <a:latin typeface="微软雅黑" panose="020B0503020204020204" charset="-122"/>
                <a:ea typeface="微软雅黑" panose="020B0503020204020204" charset="-122"/>
              </a:rPr>
              <a:t>矩形中包含与接口有关的信息。接口与实现接口的组件之间用一条带空心三角形箭头的虚</a:t>
            </a:r>
            <a:r>
              <a:rPr lang="zh-CN"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线连接，箭头指向接口</a:t>
            </a:r>
            <a:endParaRPr lang="zh-CN" altLang="en-US"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7" name="文本框 6"/>
          <p:cNvSpPr txBox="1"/>
          <p:nvPr/>
        </p:nvSpPr>
        <p:spPr>
          <a:xfrm>
            <a:off x="5314950" y="1313815"/>
            <a:ext cx="6374765" cy="829945"/>
          </a:xfrm>
          <a:prstGeom prst="rect">
            <a:avLst/>
          </a:prstGeom>
          <a:noFill/>
          <a:ln w="9525">
            <a:noFill/>
          </a:ln>
        </p:spPr>
        <p:txBody>
          <a:bodyPr wrap="square">
            <a:spAutoFit/>
          </a:bodyPr>
          <a:lstStyle/>
          <a:p>
            <a:pPr indent="0"/>
            <a:r>
              <a:rPr lang="zh-CN" sz="1600" b="0">
                <a:solidFill>
                  <a:srgbClr val="000000"/>
                </a:solidFill>
                <a:latin typeface="微软雅黑" panose="020B0503020204020204" charset="-122"/>
                <a:ea typeface="微软雅黑" panose="020B0503020204020204" charset="-122"/>
                <a:cs typeface="微软雅黑" panose="020B0503020204020204" charset="-122"/>
              </a:rPr>
              <a:t>圆圈来代表接口，用实线和组件连接起来。在这种语境中，实线代表的是实现关系。图中的组件名称是</a:t>
            </a:r>
            <a:r>
              <a:rPr lang="en-US" sz="1600" b="0">
                <a:solidFill>
                  <a:srgbClr val="000000"/>
                </a:solidFill>
                <a:latin typeface="微软雅黑" panose="020B0503020204020204" charset="-122"/>
                <a:ea typeface="微软雅黑" panose="020B0503020204020204" charset="-122"/>
                <a:cs typeface="微软雅黑" panose="020B0503020204020204" charset="-122"/>
              </a:rPr>
              <a:t>Dictionary</a:t>
            </a:r>
            <a:r>
              <a:rPr lang="zh-CN" sz="1600" b="0">
                <a:solidFill>
                  <a:srgbClr val="000000"/>
                </a:solidFill>
                <a:latin typeface="微软雅黑" panose="020B0503020204020204" charset="-122"/>
                <a:ea typeface="微软雅黑" panose="020B0503020204020204" charset="-122"/>
                <a:cs typeface="微软雅黑" panose="020B0503020204020204" charset="-122"/>
              </a:rPr>
              <a:t>字典。该组件向外提供两个接口，即两个服务：</a:t>
            </a:r>
            <a:r>
              <a:rPr lang="en-US" sz="1600" b="0">
                <a:solidFill>
                  <a:srgbClr val="000000"/>
                </a:solidFill>
                <a:latin typeface="微软雅黑" panose="020B0503020204020204" charset="-122"/>
                <a:ea typeface="微软雅黑" panose="020B0503020204020204" charset="-122"/>
                <a:cs typeface="微软雅黑" panose="020B0503020204020204" charset="-122"/>
              </a:rPr>
              <a:t>Spell-check</a:t>
            </a:r>
            <a:r>
              <a:rPr lang="zh-CN" sz="1600" b="0">
                <a:solidFill>
                  <a:srgbClr val="000000"/>
                </a:solidFill>
                <a:latin typeface="微软雅黑" panose="020B0503020204020204" charset="-122"/>
                <a:ea typeface="微软雅黑" panose="020B0503020204020204" charset="-122"/>
                <a:cs typeface="微软雅黑" panose="020B0503020204020204" charset="-122"/>
              </a:rPr>
              <a:t>拼写检查，</a:t>
            </a:r>
            <a:r>
              <a:rPr lang="en-US" sz="1600" b="0">
                <a:solidFill>
                  <a:srgbClr val="000000"/>
                </a:solidFill>
                <a:latin typeface="微软雅黑" panose="020B0503020204020204" charset="-122"/>
                <a:ea typeface="微软雅黑" panose="020B0503020204020204" charset="-122"/>
                <a:cs typeface="微软雅黑" panose="020B0503020204020204" charset="-122"/>
              </a:rPr>
              <a:t>Synonyms</a:t>
            </a:r>
            <a:r>
              <a:rPr lang="zh-CN" sz="1600" b="0">
                <a:solidFill>
                  <a:srgbClr val="000000"/>
                </a:solidFill>
                <a:latin typeface="微软雅黑" panose="020B0503020204020204" charset="-122"/>
                <a:ea typeface="微软雅黑" panose="020B0503020204020204" charset="-122"/>
                <a:cs typeface="微软雅黑" panose="020B0503020204020204" charset="-122"/>
              </a:rPr>
              <a:t>同义词。</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8.1.4</a:t>
            </a:r>
          </a:p>
        </p:txBody>
      </p:sp>
      <p:sp>
        <p:nvSpPr>
          <p:cNvPr id="2" name="文本框 1"/>
          <p:cNvSpPr txBox="1"/>
          <p:nvPr/>
        </p:nvSpPr>
        <p:spPr>
          <a:xfrm>
            <a:off x="625475" y="1211580"/>
            <a:ext cx="8844915" cy="2553335"/>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关系是事物之间的联系，在面向对象的建模中，最重要的关系是依赖、泛化、关联和实现，但构件图中使用</a:t>
            </a:r>
            <a:r>
              <a:rPr lang="zh-CN" altLang="en-US" sz="2000" dirty="0">
                <a:solidFill>
                  <a:srgbClr val="FF0000"/>
                </a:solidFill>
                <a:latin typeface="Arial Unicode MS" panose="020B0604020202020204" pitchFamily="34" charset="-122"/>
                <a:ea typeface="Arial Unicode MS" panose="020B0604020202020204" pitchFamily="34" charset="-122"/>
              </a:rPr>
              <a:t>最多的是依赖和实现关系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依赖关系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组件依赖外部提供的服务</a:t>
            </a:r>
            <a:r>
              <a:rPr lang="zh-CN" altLang="en-US" sz="2000" dirty="0">
                <a:latin typeface="Arial Unicode MS" panose="020B0604020202020204" pitchFamily="34" charset="-122"/>
                <a:ea typeface="Arial Unicode MS" panose="020B0604020202020204" pitchFamily="34" charset="-122"/>
              </a:rPr>
              <a:t>（由组件到接口）。构件图中的依赖关系使用虚线箭头表如图8. 6所示</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实现关系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组件向外提供的服务</a:t>
            </a:r>
            <a:r>
              <a:rPr lang="zh-CN" altLang="en-US" sz="2000" dirty="0">
                <a:latin typeface="Arial Unicode MS" panose="020B0604020202020204" pitchFamily="34" charset="-122"/>
                <a:ea typeface="Arial Unicode MS" panose="020B0604020202020204" pitchFamily="34" charset="-122"/>
              </a:rPr>
              <a:t>。实现关系使用实线表示，如图8. 7所示。实现关系多用于组件和接口之间。组件可以实现接口。</a:t>
            </a:r>
          </a:p>
        </p:txBody>
      </p:sp>
      <p:pic>
        <p:nvPicPr>
          <p:cNvPr id="8" name="图片 7"/>
          <p:cNvPicPr>
            <a:picLocks noChangeAspect="1"/>
          </p:cNvPicPr>
          <p:nvPr/>
        </p:nvPicPr>
        <p:blipFill>
          <a:blip r:embed="rId3"/>
          <a:stretch>
            <a:fillRect/>
          </a:stretch>
        </p:blipFill>
        <p:spPr>
          <a:xfrm>
            <a:off x="974090" y="4661535"/>
            <a:ext cx="3606800" cy="920750"/>
          </a:xfrm>
          <a:prstGeom prst="rect">
            <a:avLst/>
          </a:prstGeom>
        </p:spPr>
      </p:pic>
      <p:pic>
        <p:nvPicPr>
          <p:cNvPr id="9" name="图片 8"/>
          <p:cNvPicPr>
            <a:picLocks noChangeAspect="1"/>
          </p:cNvPicPr>
          <p:nvPr/>
        </p:nvPicPr>
        <p:blipFill>
          <a:blip r:embed="rId4"/>
          <a:stretch>
            <a:fillRect/>
          </a:stretch>
        </p:blipFill>
        <p:spPr>
          <a:xfrm>
            <a:off x="5619115" y="4445000"/>
            <a:ext cx="2749550" cy="10858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8.2.1</a:t>
            </a:r>
          </a:p>
        </p:txBody>
      </p:sp>
      <p:sp>
        <p:nvSpPr>
          <p:cNvPr id="101" name="文本框 100"/>
          <p:cNvSpPr txBox="1"/>
          <p:nvPr/>
        </p:nvSpPr>
        <p:spPr>
          <a:xfrm>
            <a:off x="914400" y="1155065"/>
            <a:ext cx="8066405" cy="706755"/>
          </a:xfrm>
          <a:prstGeom prst="rect">
            <a:avLst/>
          </a:prstGeom>
          <a:noFill/>
          <a:ln w="9525">
            <a:noFill/>
          </a:ln>
        </p:spPr>
        <p:txBody>
          <a:bodyPr wrap="square">
            <a:spAutoFit/>
          </a:bodyPr>
          <a:lstStyle/>
          <a:p>
            <a:pPr indent="0"/>
            <a:r>
              <a:rPr lang="zh-CN" sz="2000" b="0">
                <a:solidFill>
                  <a:srgbClr val="000000"/>
                </a:solidFill>
                <a:latin typeface="微软雅黑" panose="020B0503020204020204" charset="-122"/>
                <a:ea typeface="微软雅黑" panose="020B0503020204020204" charset="-122"/>
                <a:cs typeface="微软雅黑" panose="020B0503020204020204" charset="-122"/>
              </a:rPr>
              <a:t>部署图</a:t>
            </a:r>
            <a:r>
              <a:rPr lang="en-US" sz="2000" b="0">
                <a:solidFill>
                  <a:srgbClr val="000000"/>
                </a:solidFill>
                <a:latin typeface="微软雅黑" panose="020B0503020204020204" charset="-122"/>
                <a:ea typeface="微软雅黑" panose="020B0503020204020204" charset="-122"/>
                <a:cs typeface="微软雅黑" panose="020B0503020204020204" charset="-122"/>
              </a:rPr>
              <a:t>(Deployment Diagram)</a:t>
            </a:r>
            <a:r>
              <a:rPr lang="zh-CN" sz="2000" b="0">
                <a:solidFill>
                  <a:srgbClr val="FF0000"/>
                </a:solidFill>
                <a:latin typeface="微软雅黑" panose="020B0503020204020204" charset="-122"/>
                <a:ea typeface="微软雅黑" panose="020B0503020204020204" charset="-122"/>
                <a:cs typeface="微软雅黑" panose="020B0503020204020204" charset="-122"/>
              </a:rPr>
              <a:t>用于静态建模</a:t>
            </a:r>
            <a:r>
              <a:rPr lang="zh-CN" sz="2000" b="0">
                <a:solidFill>
                  <a:srgbClr val="000000"/>
                </a:solidFill>
                <a:latin typeface="微软雅黑" panose="020B0503020204020204" charset="-122"/>
                <a:ea typeface="微软雅黑" panose="020B0503020204020204" charset="-122"/>
                <a:cs typeface="微软雅黑" panose="020B0503020204020204" charset="-122"/>
              </a:rPr>
              <a:t>，是表示运行时过程结点</a:t>
            </a:r>
            <a:r>
              <a:rPr lang="en-US" sz="2000" b="0">
                <a:solidFill>
                  <a:srgbClr val="000000"/>
                </a:solidFill>
                <a:latin typeface="微软雅黑" panose="020B0503020204020204" charset="-122"/>
                <a:ea typeface="微软雅黑" panose="020B0503020204020204" charset="-122"/>
                <a:cs typeface="微软雅黑" panose="020B0503020204020204" charset="-122"/>
              </a:rPr>
              <a:t>(Node)</a:t>
            </a:r>
            <a:r>
              <a:rPr lang="zh-CN" sz="2000" b="0">
                <a:solidFill>
                  <a:srgbClr val="000000"/>
                </a:solidFill>
                <a:latin typeface="微软雅黑" panose="020B0503020204020204" charset="-122"/>
                <a:ea typeface="微软雅黑" panose="020B0503020204020204" charset="-122"/>
                <a:cs typeface="微软雅黑" panose="020B0503020204020204" charset="-122"/>
              </a:rPr>
              <a:t>结构、组件实例及其对象结构的图</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098550" y="2762250"/>
            <a:ext cx="6992620" cy="645160"/>
          </a:xfrm>
          <a:prstGeom prst="rect">
            <a:avLst/>
          </a:prstGeom>
          <a:noFill/>
          <a:ln w="9525">
            <a:noFill/>
          </a:ln>
        </p:spPr>
        <p:txBody>
          <a:bodyPr wrap="square">
            <a:spAutoFit/>
          </a:bodyPr>
          <a:lstStyle/>
          <a:p>
            <a:pPr indent="266700"/>
            <a:r>
              <a:rPr lang="zh-CN" b="0">
                <a:solidFill>
                  <a:srgbClr val="000000"/>
                </a:solidFill>
                <a:latin typeface="微软雅黑" panose="020B0503020204020204" charset="-122"/>
                <a:ea typeface="微软雅黑" panose="020B0503020204020204" charset="-122"/>
                <a:cs typeface="微软雅黑" panose="020B0503020204020204" charset="-122"/>
              </a:rPr>
              <a:t>部署图可以显示计算结点的拓扑结构、通信路径、结点上运行的软件、软件包含的逻辑单元(对象、类等)。</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3"/>
          <a:stretch>
            <a:fillRect/>
          </a:stretch>
        </p:blipFill>
        <p:spPr>
          <a:xfrm>
            <a:off x="1419225" y="3663315"/>
            <a:ext cx="3048000" cy="1885950"/>
          </a:xfrm>
          <a:prstGeom prst="rect">
            <a:avLst/>
          </a:prstGeom>
        </p:spPr>
      </p:pic>
      <p:sp>
        <p:nvSpPr>
          <p:cNvPr id="10" name="文本框 9"/>
          <p:cNvSpPr txBox="1"/>
          <p:nvPr/>
        </p:nvSpPr>
        <p:spPr>
          <a:xfrm>
            <a:off x="6175375" y="4664075"/>
            <a:ext cx="5080000" cy="645160"/>
          </a:xfrm>
          <a:prstGeom prst="rect">
            <a:avLst/>
          </a:prstGeom>
          <a:noFill/>
          <a:ln w="9525">
            <a:noFill/>
          </a:ln>
        </p:spPr>
        <p:txBody>
          <a:bodyPr>
            <a:spAutoFit/>
          </a:bodyPr>
          <a:lstStyle/>
          <a:p>
            <a:pPr indent="0"/>
            <a:r>
              <a:rPr lang="zh-CN" b="0">
                <a:solidFill>
                  <a:srgbClr val="000000"/>
                </a:solidFill>
                <a:latin typeface="微软雅黑" panose="020B0503020204020204" charset="-122"/>
                <a:ea typeface="微软雅黑" panose="020B0503020204020204" charset="-122"/>
                <a:cs typeface="微软雅黑" panose="020B0503020204020204" charset="-122"/>
              </a:rPr>
              <a:t>构成部署图的元素主要是结点</a:t>
            </a:r>
            <a:r>
              <a:rPr lang="en-US" b="0">
                <a:solidFill>
                  <a:srgbClr val="000000"/>
                </a:solidFill>
                <a:latin typeface="微软雅黑" panose="020B0503020204020204" charset="-122"/>
                <a:ea typeface="微软雅黑" panose="020B0503020204020204" charset="-122"/>
                <a:cs typeface="微软雅黑" panose="020B0503020204020204" charset="-122"/>
              </a:rPr>
              <a:t>(Node)</a:t>
            </a:r>
            <a:r>
              <a:rPr lang="zh-CN" b="0">
                <a:solidFill>
                  <a:srgbClr val="000000"/>
                </a:solidFill>
                <a:latin typeface="微软雅黑" panose="020B0503020204020204" charset="-122"/>
                <a:ea typeface="微软雅黑" panose="020B0503020204020204" charset="-122"/>
                <a:cs typeface="微软雅黑" panose="020B0503020204020204" charset="-122"/>
              </a:rPr>
              <a:t>、</a:t>
            </a:r>
          </a:p>
          <a:p>
            <a:pPr indent="0"/>
            <a:r>
              <a:rPr lang="zh-CN" b="0">
                <a:solidFill>
                  <a:srgbClr val="000000"/>
                </a:solidFill>
                <a:latin typeface="微软雅黑" panose="020B0503020204020204" charset="-122"/>
                <a:ea typeface="微软雅黑" panose="020B0503020204020204" charset="-122"/>
                <a:cs typeface="微软雅黑" panose="020B0503020204020204" charset="-122"/>
              </a:rPr>
              <a:t>组件</a:t>
            </a:r>
            <a:r>
              <a:rPr lang="en-US" b="0">
                <a:solidFill>
                  <a:srgbClr val="000000"/>
                </a:solidFill>
                <a:latin typeface="微软雅黑" panose="020B0503020204020204" charset="-122"/>
                <a:ea typeface="微软雅黑" panose="020B0503020204020204" charset="-122"/>
                <a:cs typeface="微软雅黑" panose="020B0503020204020204" charset="-122"/>
              </a:rPr>
              <a:t>(Component)</a:t>
            </a:r>
            <a:r>
              <a:rPr lang="zh-CN" b="0">
                <a:solidFill>
                  <a:srgbClr val="000000"/>
                </a:solidFill>
                <a:latin typeface="微软雅黑" panose="020B0503020204020204" charset="-122"/>
                <a:ea typeface="微软雅黑" panose="020B0503020204020204" charset="-122"/>
                <a:cs typeface="微软雅黑" panose="020B0503020204020204" charset="-122"/>
              </a:rPr>
              <a:t>和关系</a:t>
            </a:r>
            <a:r>
              <a:rPr lang="en-US" b="0">
                <a:solidFill>
                  <a:srgbClr val="000000"/>
                </a:solidFill>
                <a:latin typeface="微软雅黑" panose="020B0503020204020204" charset="-122"/>
                <a:ea typeface="微软雅黑" panose="020B0503020204020204" charset="-122"/>
                <a:cs typeface="微软雅黑" panose="020B0503020204020204" charset="-122"/>
              </a:rPr>
              <a:t>(Relationship)</a:t>
            </a:r>
            <a:r>
              <a:rPr lang="zh-CN" b="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微软雅黑" panose="020B0503020204020204" pitchFamily="34" charset="-122"/>
                <a:ea typeface="微软雅黑" panose="020B0503020204020204" pitchFamily="34" charset="-122"/>
              </a:rPr>
              <a:t>从软件开发的角度，用例就是</a:t>
            </a:r>
            <a:r>
              <a:rPr lang="zh-CN" altLang="en-US" sz="2400" dirty="0">
                <a:solidFill>
                  <a:srgbClr val="FF0000"/>
                </a:solidFill>
                <a:latin typeface="微软雅黑" panose="020B0503020204020204" pitchFamily="34" charset="-122"/>
                <a:ea typeface="微软雅黑" panose="020B0503020204020204" pitchFamily="34" charset="-122"/>
              </a:rPr>
              <a:t>需求的文字性描述</a:t>
            </a:r>
            <a:r>
              <a:rPr lang="zh-CN" altLang="en-US" sz="2400" dirty="0">
                <a:latin typeface="微软雅黑" panose="020B0503020204020204" pitchFamily="34" charset="-122"/>
                <a:ea typeface="微软雅黑" panose="020B0503020204020204" pitchFamily="34" charset="-122"/>
              </a:rPr>
              <a:t>，主要是说明系统如何工作的功能性或行为性需求。用例图只是简单地用图形的方式描述了一下系统。实际上，用例是文本形式，不是图形。用例是作为人与人之间，尤其是没有受过专门培训的人员之间互相交流的一种手段。因此，编写用例的首选形式通常是简单的文本。因此对于每个用例，还需要有详细的说明，这样就可以让别人对这个系统有一个更加详细的了解，这时就需要编写用例描述。对于用例描述的内容，一般没有硬性规定的格式，但一些必需或者重要的内容还是必需要写进用例描述里面的。用例描述一般包括：用例编号、用例概述（说明）、前置（前提）条件、基本事件流、其他事件流、异常事件流、后置（事后）条件等</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48193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8.2.2</a:t>
            </a:r>
          </a:p>
        </p:txBody>
      </p:sp>
      <p:sp>
        <p:nvSpPr>
          <p:cNvPr id="101" name="文本框 100"/>
          <p:cNvSpPr txBox="1"/>
          <p:nvPr/>
        </p:nvSpPr>
        <p:spPr>
          <a:xfrm>
            <a:off x="1031875" y="1283970"/>
            <a:ext cx="7611110" cy="706755"/>
          </a:xfrm>
          <a:prstGeom prst="rect">
            <a:avLst/>
          </a:prstGeom>
          <a:noFill/>
          <a:ln w="9525">
            <a:noFill/>
          </a:ln>
        </p:spPr>
        <p:txBody>
          <a:bodyPr wrap="square">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结点是存在于运行时并代表一项计算资源的物理元素，一般至少拥有一些内存，而且通常具有处理能力。</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88060" y="2359025"/>
            <a:ext cx="5643880" cy="119888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如下图所示，一个节点显示为一个三维矩形中包含</a:t>
            </a:r>
            <a:r>
              <a:rPr lang="zh-CN" altLang="en-US" dirty="0">
                <a:solidFill>
                  <a:srgbClr val="FF0000"/>
                </a:solidFill>
                <a:latin typeface="Arial Unicode MS" panose="020B0604020202020204" pitchFamily="34" charset="-122"/>
                <a:ea typeface="Arial Unicode MS" panose="020B0604020202020204" pitchFamily="34" charset="-122"/>
              </a:rPr>
              <a:t>节点名称和节点图标</a:t>
            </a:r>
            <a:r>
              <a:rPr lang="zh-CN" altLang="en-US" dirty="0">
                <a:latin typeface="Arial Unicode MS" panose="020B0604020202020204" pitchFamily="34" charset="-122"/>
                <a:ea typeface="Arial Unicode MS" panose="020B0604020202020204" pitchFamily="34" charset="-122"/>
              </a:rPr>
              <a:t>。在图中，各个部分显示有关节点的属性、已部署的元素、嵌套节点和内部结构的信息。</a:t>
            </a:r>
          </a:p>
          <a:p>
            <a:endParaRPr lang="zh-CN" altLang="en-US" dirty="0">
              <a:latin typeface="Arial Unicode MS" panose="020B0604020202020204" pitchFamily="34" charset="-122"/>
              <a:ea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1334770" y="3484245"/>
            <a:ext cx="1371600" cy="768350"/>
          </a:xfrm>
          <a:prstGeom prst="rect">
            <a:avLst/>
          </a:prstGeom>
        </p:spPr>
      </p:pic>
      <p:sp>
        <p:nvSpPr>
          <p:cNvPr id="5" name="文本框 4"/>
          <p:cNvSpPr txBox="1"/>
          <p:nvPr/>
        </p:nvSpPr>
        <p:spPr>
          <a:xfrm>
            <a:off x="3656330" y="6264275"/>
            <a:ext cx="8108950"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https://www.ibm.com/docs/zh/rsas/7.5.0?topic=diagrams-nodes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4737735" y="3830320"/>
            <a:ext cx="4812665" cy="64516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如下图所示，可以使用通过通信路径连接的两个节点来对客户机/服务器系统建模。</a:t>
            </a:r>
          </a:p>
        </p:txBody>
      </p:sp>
      <p:pic>
        <p:nvPicPr>
          <p:cNvPr id="7" name="图片 6"/>
          <p:cNvPicPr>
            <a:picLocks noChangeAspect="1"/>
          </p:cNvPicPr>
          <p:nvPr/>
        </p:nvPicPr>
        <p:blipFill>
          <a:blip r:embed="rId4"/>
          <a:stretch>
            <a:fillRect/>
          </a:stretch>
        </p:blipFill>
        <p:spPr>
          <a:xfrm>
            <a:off x="4944745" y="4672330"/>
            <a:ext cx="3302000" cy="939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8.2.3</a:t>
            </a:r>
          </a:p>
        </p:txBody>
      </p:sp>
      <p:sp>
        <p:nvSpPr>
          <p:cNvPr id="2" name="文本框 1"/>
          <p:cNvSpPr txBox="1"/>
          <p:nvPr/>
        </p:nvSpPr>
        <p:spPr>
          <a:xfrm>
            <a:off x="1342072" y="3315028"/>
            <a:ext cx="7440295" cy="830997"/>
          </a:xfrm>
          <a:prstGeom prst="rect">
            <a:avLst/>
          </a:prstGeom>
          <a:noFill/>
        </p:spPr>
        <p:txBody>
          <a:bodyPr wrap="square" rtlCol="0" anchor="t">
            <a:spAutoFit/>
          </a:bodyPr>
          <a:lstStyle/>
          <a:p>
            <a:r>
              <a:rPr lang="zh-CN" altLang="en-US" sz="2400" dirty="0">
                <a:latin typeface="Arial Unicode MS" panose="020B0604020202020204" pitchFamily="34" charset="-122"/>
                <a:ea typeface="Arial Unicode MS" panose="020B0604020202020204" pitchFamily="34" charset="-122"/>
              </a:rPr>
              <a:t>如下图所示，一个组件显示为一个包含其名称的矩形。该矩形内还包含构造型 «artifact» 和组件图标。</a:t>
            </a:r>
          </a:p>
        </p:txBody>
      </p:sp>
      <p:pic>
        <p:nvPicPr>
          <p:cNvPr id="3" name="图片 2"/>
          <p:cNvPicPr>
            <a:picLocks noChangeAspect="1"/>
          </p:cNvPicPr>
          <p:nvPr/>
        </p:nvPicPr>
        <p:blipFill>
          <a:blip r:embed="rId3"/>
          <a:stretch>
            <a:fillRect/>
          </a:stretch>
        </p:blipFill>
        <p:spPr>
          <a:xfrm>
            <a:off x="2600325" y="4266565"/>
            <a:ext cx="2149475" cy="926465"/>
          </a:xfrm>
          <a:prstGeom prst="rect">
            <a:avLst/>
          </a:prstGeom>
        </p:spPr>
      </p:pic>
      <p:sp>
        <p:nvSpPr>
          <p:cNvPr id="5" name="文本框 4"/>
          <p:cNvSpPr txBox="1"/>
          <p:nvPr/>
        </p:nvSpPr>
        <p:spPr>
          <a:xfrm>
            <a:off x="1603375" y="6374765"/>
            <a:ext cx="1030160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https://www.ibm.com/docs/zh/rsas/7.5.0?topic=diagrams-artifacts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1316355" y="1804035"/>
            <a:ext cx="7491730" cy="1323439"/>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组件部署在节点上并且指定系统的部署和操作使用或生成的数条物理信息。组件可以支持部署在多种节点上。</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在图中，各个部分显示有关组件的属性和操作的信息。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087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8.2.4</a:t>
            </a:r>
          </a:p>
        </p:txBody>
      </p:sp>
      <p:sp>
        <p:nvSpPr>
          <p:cNvPr id="101" name="文本框 100"/>
          <p:cNvSpPr txBox="1"/>
          <p:nvPr/>
        </p:nvSpPr>
        <p:spPr>
          <a:xfrm>
            <a:off x="1334770" y="1641475"/>
            <a:ext cx="8713470" cy="3784600"/>
          </a:xfrm>
          <a:prstGeom prst="rect">
            <a:avLst/>
          </a:prstGeom>
          <a:noFill/>
          <a:ln w="9525">
            <a:noFill/>
          </a:ln>
        </p:spPr>
        <p:txBody>
          <a:bodyPr wrap="square">
            <a:spAutoFit/>
          </a:bodyPr>
          <a:lstStyle/>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部署图中也可以包括</a:t>
            </a:r>
            <a:r>
              <a:rPr lang="zh-CN" sz="2000" b="0">
                <a:solidFill>
                  <a:srgbClr val="FF0000"/>
                </a:solidFill>
                <a:latin typeface="微软雅黑" panose="020B0503020204020204" charset="-122"/>
                <a:ea typeface="微软雅黑" panose="020B0503020204020204" charset="-122"/>
                <a:cs typeface="微软雅黑" panose="020B0503020204020204" charset="-122"/>
              </a:rPr>
              <a:t>依赖、泛化、关联及实现关系</a:t>
            </a:r>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部署图中的依赖关系使用虚线箭头表示。它通常用在部署图中的组件和组件之间，组 件依赖外部提供的服务（由组件到接口）。图</a:t>
            </a:r>
            <a:r>
              <a:rPr lang="en-US" sz="2000" b="0">
                <a:solidFill>
                  <a:srgbClr val="000000"/>
                </a:solidFill>
                <a:latin typeface="微软雅黑" panose="020B0503020204020204" charset="-122"/>
                <a:ea typeface="微软雅黑" panose="020B0503020204020204" charset="-122"/>
                <a:cs typeface="微软雅黑" panose="020B0503020204020204" charset="-122"/>
              </a:rPr>
              <a:t>8.18</a:t>
            </a:r>
            <a:r>
              <a:rPr lang="zh-CN" sz="2000" b="0">
                <a:solidFill>
                  <a:srgbClr val="000000"/>
                </a:solidFill>
                <a:latin typeface="微软雅黑" panose="020B0503020204020204" charset="-122"/>
                <a:ea typeface="微软雅黑" panose="020B0503020204020204" charset="-122"/>
                <a:cs typeface="微软雅黑" panose="020B0503020204020204" charset="-122"/>
              </a:rPr>
              <a:t>示意了依赖关系。</a:t>
            </a: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实现关系是结点内组件向外提供服务，其表示符号是一条实线。关联关系是体现结点 间通信关联，其表示符号也是一条实线，如图</a:t>
            </a:r>
            <a:r>
              <a:rPr lang="en-US" sz="2000" b="0">
                <a:solidFill>
                  <a:srgbClr val="000000"/>
                </a:solidFill>
                <a:latin typeface="微软雅黑" panose="020B0503020204020204" charset="-122"/>
                <a:ea typeface="微软雅黑" panose="020B0503020204020204" charset="-122"/>
                <a:cs typeface="微软雅黑" panose="020B0503020204020204" charset="-122"/>
              </a:rPr>
              <a:t>8.19</a:t>
            </a:r>
            <a:r>
              <a:rPr lang="zh-CN" sz="2000" b="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5080635" y="3258820"/>
            <a:ext cx="2870200" cy="1003300"/>
          </a:xfrm>
          <a:prstGeom prst="rect">
            <a:avLst/>
          </a:prstGeom>
        </p:spPr>
      </p:pic>
      <p:pic>
        <p:nvPicPr>
          <p:cNvPr id="3" name="图片 2"/>
          <p:cNvPicPr>
            <a:picLocks noChangeAspect="1"/>
          </p:cNvPicPr>
          <p:nvPr/>
        </p:nvPicPr>
        <p:blipFill>
          <a:blip r:embed="rId4"/>
          <a:stretch>
            <a:fillRect/>
          </a:stretch>
        </p:blipFill>
        <p:spPr>
          <a:xfrm>
            <a:off x="5080635" y="5594350"/>
            <a:ext cx="3105150" cy="996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42911" y="2144395"/>
            <a:ext cx="4494317" cy="2123658"/>
          </a:xfrm>
          <a:prstGeom prst="rect">
            <a:avLst/>
          </a:prstGeom>
          <a:noFill/>
        </p:spPr>
        <p:txBody>
          <a:bodyPr wrap="square" rtlCol="0">
            <a:spAutoFit/>
          </a:bodyPr>
          <a:lstStyle/>
          <a:p>
            <a:r>
              <a:rPr lang="zh-CN" altLang="en-US" sz="6600" dirty="0">
                <a:latin typeface="楷体" panose="02010609060101010101" pitchFamily="49" charset="-122"/>
                <a:ea typeface="楷体" panose="02010609060101010101" pitchFamily="49" charset="-122"/>
              </a:rPr>
              <a:t>参考文献和小组分工</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第陆章</a:t>
            </a:r>
          </a:p>
        </p:txBody>
      </p:sp>
    </p:spTree>
    <p:extLst>
      <p:ext uri="{BB962C8B-B14F-4D97-AF65-F5344CB8AC3E}">
        <p14:creationId xmlns:p14="http://schemas.microsoft.com/office/powerpoint/2010/main" val="5685069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5445" y="1464310"/>
            <a:ext cx="8856912"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[1]杨弘平.《UML2 </a:t>
            </a:r>
            <a:r>
              <a:rPr lang="en-US" altLang="zh-CN" dirty="0" err="1">
                <a:latin typeface="Arial Unicode MS" panose="020B0604020202020204" pitchFamily="34" charset="-122"/>
                <a:ea typeface="Arial Unicode MS" panose="020B0604020202020204" pitchFamily="34" charset="-122"/>
                <a:sym typeface="+mn-ea"/>
              </a:rPr>
              <a:t>基础、建模与设计教程</a:t>
            </a:r>
            <a:r>
              <a:rPr lang="en-US" altLang="zh-CN" dirty="0">
                <a:latin typeface="Arial Unicode MS" panose="020B0604020202020204" pitchFamily="34" charset="-122"/>
                <a:ea typeface="Arial Unicode MS" panose="020B0604020202020204" pitchFamily="34" charset="-122"/>
                <a:sym typeface="+mn-ea"/>
              </a:rPr>
              <a:t>》 [M].</a:t>
            </a:r>
            <a:r>
              <a:rPr lang="zh-CN" altLang="en-US" dirty="0">
                <a:latin typeface="Arial Unicode MS" panose="020B0604020202020204" pitchFamily="34" charset="-122"/>
                <a:ea typeface="Arial Unicode MS" panose="020B0604020202020204" pitchFamily="34" charset="-122"/>
                <a:sym typeface="+mn-ea"/>
              </a:rPr>
              <a:t>北京</a:t>
            </a:r>
            <a:r>
              <a:rPr lang="en-US" altLang="zh-CN" dirty="0">
                <a:latin typeface="Arial Unicode MS" panose="020B0604020202020204" pitchFamily="34" charset="-122"/>
                <a:ea typeface="Arial Unicode MS" panose="020B0604020202020204" pitchFamily="34" charset="-122"/>
                <a:sym typeface="+mn-ea"/>
              </a:rPr>
              <a:t>:清华大学出版社,2015:p51-p151</a:t>
            </a:r>
            <a:endParaRPr lang="zh-CN" altLang="en-US" dirty="0">
              <a:latin typeface="Arial Unicode MS" panose="020B0604020202020204" pitchFamily="34" charset="-122"/>
              <a:ea typeface="Arial Unicode MS" panose="020B0604020202020204" pitchFamily="34" charset="-122"/>
            </a:endParaRPr>
          </a:p>
        </p:txBody>
      </p:sp>
      <p:sp>
        <p:nvSpPr>
          <p:cNvPr id="3" name="文本框 2"/>
          <p:cNvSpPr txBox="1"/>
          <p:nvPr/>
        </p:nvSpPr>
        <p:spPr>
          <a:xfrm>
            <a:off x="1655445" y="2273300"/>
            <a:ext cx="6393180" cy="368300"/>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[2]</a:t>
            </a:r>
            <a:r>
              <a:rPr lang="zh-CN" altLang="en-US" dirty="0">
                <a:latin typeface="Arial Unicode MS" panose="020B0604020202020204" pitchFamily="34" charset="-122"/>
                <a:ea typeface="Arial Unicode MS" panose="020B0604020202020204" pitchFamily="34" charset="-122"/>
                <a:sym typeface="+mn-ea"/>
              </a:rPr>
              <a:t>https://blog.csdn.net/nangeali/article/details/50879197</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5" name="文本框 4"/>
          <p:cNvSpPr txBox="1"/>
          <p:nvPr/>
        </p:nvSpPr>
        <p:spPr>
          <a:xfrm>
            <a:off x="1655445" y="3082290"/>
            <a:ext cx="7423827"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[3]</a:t>
            </a:r>
            <a:r>
              <a:rPr lang="zh-CN" altLang="en-US" dirty="0">
                <a:latin typeface="Arial Unicode MS" panose="020B0604020202020204" pitchFamily="34" charset="-122"/>
                <a:ea typeface="Arial Unicode MS" panose="020B0604020202020204" pitchFamily="34" charset="-122"/>
                <a:sym typeface="+mn-ea"/>
              </a:rPr>
              <a:t>https://www.ibm.com/docs/zh/rsas/7.5.0?topic=diagrams-nodes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6" name="文本框 5"/>
          <p:cNvSpPr txBox="1"/>
          <p:nvPr/>
        </p:nvSpPr>
        <p:spPr>
          <a:xfrm>
            <a:off x="1655445" y="3937000"/>
            <a:ext cx="7603363"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[4]</a:t>
            </a:r>
            <a:r>
              <a:rPr lang="zh-CN" altLang="en-US" dirty="0">
                <a:latin typeface="Arial Unicode MS" panose="020B0604020202020204" pitchFamily="34" charset="-122"/>
                <a:ea typeface="Arial Unicode MS" panose="020B0604020202020204" pitchFamily="34" charset="-122"/>
                <a:sym typeface="+mn-ea"/>
              </a:rPr>
              <a:t>https://www.ibm.com/docs/zh/rsas/7.5.0?topic=diagrams-artifacts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A44A3E-2CEA-4EEF-A0BE-65688929C2E3}"/>
              </a:ext>
            </a:extLst>
          </p:cNvPr>
          <p:cNvSpPr txBox="1"/>
          <p:nvPr/>
        </p:nvSpPr>
        <p:spPr>
          <a:xfrm>
            <a:off x="927429" y="1114581"/>
            <a:ext cx="31384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分工</a:t>
            </a:r>
            <a:r>
              <a:rPr lang="en-US" altLang="zh-CN" sz="4400" dirty="0">
                <a:latin typeface="微软雅黑" panose="020B0503020204020204" pitchFamily="34" charset="-122"/>
                <a:ea typeface="微软雅黑" panose="020B0503020204020204" pitchFamily="34" charset="-122"/>
              </a:rPr>
              <a:t>&amp;</a:t>
            </a:r>
            <a:r>
              <a:rPr lang="zh-CN" altLang="en-US" sz="4400" dirty="0">
                <a:latin typeface="微软雅黑" panose="020B0503020204020204" pitchFamily="34" charset="-122"/>
                <a:ea typeface="微软雅黑" panose="020B0503020204020204" pitchFamily="34" charset="-122"/>
              </a:rPr>
              <a:t>打分</a:t>
            </a:r>
            <a:endParaRPr lang="en-US" altLang="zh-CN" sz="4400" dirty="0">
              <a:latin typeface="微软雅黑" panose="020B0503020204020204" pitchFamily="34" charset="-122"/>
              <a:ea typeface="微软雅黑" panose="020B0503020204020204" pitchFamily="34" charset="-122"/>
            </a:endParaRPr>
          </a:p>
        </p:txBody>
      </p:sp>
      <p:graphicFrame>
        <p:nvGraphicFramePr>
          <p:cNvPr id="9" name="表格 9">
            <a:extLst>
              <a:ext uri="{FF2B5EF4-FFF2-40B4-BE49-F238E27FC236}">
                <a16:creationId xmlns:a16="http://schemas.microsoft.com/office/drawing/2014/main" id="{EA3BC686-DBFB-4258-932D-015184CC4EAA}"/>
              </a:ext>
            </a:extLst>
          </p:cNvPr>
          <p:cNvGraphicFramePr>
            <a:graphicFrameLocks noGrp="1"/>
          </p:cNvGraphicFramePr>
          <p:nvPr>
            <p:extLst>
              <p:ext uri="{D42A27DB-BD31-4B8C-83A1-F6EECF244321}">
                <p14:modId xmlns:p14="http://schemas.microsoft.com/office/powerpoint/2010/main" val="151912729"/>
              </p:ext>
            </p:extLst>
          </p:nvPr>
        </p:nvGraphicFramePr>
        <p:xfrm>
          <a:off x="1058607" y="1978196"/>
          <a:ext cx="9865032" cy="4266251"/>
        </p:xfrm>
        <a:graphic>
          <a:graphicData uri="http://schemas.openxmlformats.org/drawingml/2006/table">
            <a:tbl>
              <a:tblPr firstRow="1" bandRow="1">
                <a:tableStyleId>{F5AB1C69-6EDB-4FF4-983F-18BD219EF322}</a:tableStyleId>
              </a:tblPr>
              <a:tblGrid>
                <a:gridCol w="2451509">
                  <a:extLst>
                    <a:ext uri="{9D8B030D-6E8A-4147-A177-3AD203B41FA5}">
                      <a16:colId xmlns:a16="http://schemas.microsoft.com/office/drawing/2014/main" val="2295726665"/>
                    </a:ext>
                  </a:extLst>
                </a:gridCol>
                <a:gridCol w="4945626">
                  <a:extLst>
                    <a:ext uri="{9D8B030D-6E8A-4147-A177-3AD203B41FA5}">
                      <a16:colId xmlns:a16="http://schemas.microsoft.com/office/drawing/2014/main" val="1733762736"/>
                    </a:ext>
                  </a:extLst>
                </a:gridCol>
                <a:gridCol w="2467897">
                  <a:extLst>
                    <a:ext uri="{9D8B030D-6E8A-4147-A177-3AD203B41FA5}">
                      <a16:colId xmlns:a16="http://schemas.microsoft.com/office/drawing/2014/main" val="2651850261"/>
                    </a:ext>
                  </a:extLst>
                </a:gridCol>
              </a:tblGrid>
              <a:tr h="560992">
                <a:tc>
                  <a:txBody>
                    <a:bodyPr/>
                    <a:lstStyle/>
                    <a:p>
                      <a:pPr algn="ctr"/>
                      <a:r>
                        <a:rPr lang="zh-CN" altLang="en-US" dirty="0">
                          <a:latin typeface="微软雅黑" panose="020B0503020204020204" pitchFamily="34" charset="-122"/>
                          <a:ea typeface="微软雅黑" panose="020B0503020204020204" pitchFamily="34" charset="-122"/>
                        </a:rPr>
                        <a:t>成员</a:t>
                      </a:r>
                    </a:p>
                  </a:txBody>
                  <a:tcPr/>
                </a:tc>
                <a:tc>
                  <a:txBody>
                    <a:bodyPr/>
                    <a:lstStyle/>
                    <a:p>
                      <a:pPr algn="ctr"/>
                      <a:r>
                        <a:rPr lang="zh-CN" altLang="en-US" dirty="0">
                          <a:latin typeface="微软雅黑" panose="020B0503020204020204" pitchFamily="34" charset="-122"/>
                          <a:ea typeface="微软雅黑" panose="020B0503020204020204" pitchFamily="34" charset="-122"/>
                        </a:rPr>
                        <a:t>职责</a:t>
                      </a:r>
                    </a:p>
                  </a:txBody>
                  <a:tcPr/>
                </a:tc>
                <a:tc>
                  <a:txBody>
                    <a:bodyPr/>
                    <a:lstStyle/>
                    <a:p>
                      <a:pPr algn="ctr"/>
                      <a:r>
                        <a:rPr lang="zh-CN" altLang="en-US" dirty="0">
                          <a:latin typeface="微软雅黑" panose="020B0503020204020204" pitchFamily="34" charset="-122"/>
                          <a:ea typeface="微软雅黑" panose="020B0503020204020204" pitchFamily="34" charset="-122"/>
                        </a:rPr>
                        <a:t>分数</a:t>
                      </a:r>
                    </a:p>
                  </a:txBody>
                  <a:tcPr/>
                </a:tc>
                <a:extLst>
                  <a:ext uri="{0D108BD9-81ED-4DB2-BD59-A6C34878D82A}">
                    <a16:rowId xmlns:a16="http://schemas.microsoft.com/office/drawing/2014/main" val="934568143"/>
                  </a:ext>
                </a:extLst>
              </a:tr>
              <a:tr h="967583">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徐过</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GitHub</a:t>
                      </a:r>
                      <a:r>
                        <a:rPr lang="zh-CN" altLang="zh-CN" sz="1800" kern="1200" dirty="0">
                          <a:solidFill>
                            <a:schemeClr val="dk1"/>
                          </a:solidFill>
                          <a:effectLst/>
                        </a:rPr>
                        <a:t>维护</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计划修订</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79</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707631"/>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余浩凯</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会议纪要</a:t>
                      </a:r>
                      <a:r>
                        <a:rPr lang="zh-CN" altLang="en-US" sz="1800" kern="1200" dirty="0">
                          <a:solidFill>
                            <a:schemeClr val="dk1"/>
                          </a:solidFill>
                          <a:effectLst/>
                        </a:rPr>
                        <a:t>；</a:t>
                      </a:r>
                      <a:r>
                        <a:rPr lang="en-US" altLang="zh-CN" sz="1800" kern="1200" dirty="0">
                          <a:solidFill>
                            <a:schemeClr val="dk1"/>
                          </a:solidFill>
                          <a:effectLst/>
                        </a:rPr>
                        <a:t>UML</a:t>
                      </a:r>
                      <a:r>
                        <a:rPr lang="zh-CN" altLang="en-US" sz="1800" kern="1200" dirty="0">
                          <a:solidFill>
                            <a:schemeClr val="dk1"/>
                          </a:solidFill>
                          <a:effectLst/>
                        </a:rPr>
                        <a:t>资料整理；</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77.5</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9302577"/>
                  </a:ext>
                </a:extLst>
              </a:tr>
              <a:tr h="817436">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许罗阳宁</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甘特图完善加更新</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6</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78.8</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1239359"/>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徐晟</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4</a:t>
                      </a:r>
                      <a:r>
                        <a:rPr lang="zh-CN" altLang="en-US" sz="1800" kern="1200" dirty="0">
                          <a:solidFill>
                            <a:schemeClr val="dk1"/>
                          </a:solidFill>
                          <a:effectLst/>
                        </a:rPr>
                        <a:t>、</a:t>
                      </a:r>
                      <a:r>
                        <a:rPr lang="en-US" altLang="zh-CN" sz="1800" kern="1200" dirty="0">
                          <a:solidFill>
                            <a:schemeClr val="dk1"/>
                          </a:solidFill>
                          <a:effectLst/>
                        </a:rPr>
                        <a:t>5</a:t>
                      </a:r>
                      <a:r>
                        <a:rPr lang="zh-CN" altLang="en-US" sz="1800" kern="1200" dirty="0">
                          <a:solidFill>
                            <a:schemeClr val="dk1"/>
                          </a:solidFill>
                          <a:effectLst/>
                        </a:rPr>
                        <a:t>章及</a:t>
                      </a:r>
                      <a:r>
                        <a:rPr lang="en-US" altLang="zh-CN" sz="1800" kern="1200" dirty="0">
                          <a:solidFill>
                            <a:schemeClr val="dk1"/>
                          </a:solidFill>
                          <a:effectLst/>
                        </a:rPr>
                        <a:t>PPT</a:t>
                      </a:r>
                      <a:r>
                        <a:rPr lang="zh-CN" altLang="en-US" sz="1800" kern="1200" dirty="0">
                          <a:solidFill>
                            <a:schemeClr val="dk1"/>
                          </a:solidFill>
                          <a:effectLst/>
                        </a:rPr>
                        <a:t>整合</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82.5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5578546"/>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邵云飞</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3175066"/>
                  </a:ext>
                </a:extLst>
              </a:tr>
            </a:tbl>
          </a:graphicData>
        </a:graphic>
      </p:graphicFrame>
    </p:spTree>
    <p:extLst>
      <p:ext uri="{BB962C8B-B14F-4D97-AF65-F5344CB8AC3E}">
        <p14:creationId xmlns:p14="http://schemas.microsoft.com/office/powerpoint/2010/main" val="4716795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3969624" y="2423981"/>
            <a:ext cx="3839513" cy="1005019"/>
          </a:xfrm>
          <a:prstGeom prst="rect">
            <a:avLst/>
          </a:prstGeom>
          <a:noFill/>
        </p:spPr>
        <p:txBody>
          <a:bodyPr wrap="none" rtlCol="0" anchor="ctr">
            <a:spAutoFit/>
          </a:bodyPr>
          <a:lstStyle/>
          <a:p>
            <a:pPr>
              <a:lnSpc>
                <a:spcPct val="120000"/>
              </a:lnSpc>
            </a:pPr>
            <a:r>
              <a:rPr lang="zh-CN" altLang="en-US" sz="5400" spc="300" dirty="0">
                <a:solidFill>
                  <a:srgbClr val="212227"/>
                </a:solidFill>
                <a:latin typeface="汉仪南宫体简" panose="02010600000101010101" pitchFamily="2" charset="-122"/>
                <a:ea typeface="汉仪南宫体简" panose="02010600000101010101" pitchFamily="2" charset="-122"/>
              </a:rPr>
              <a:t>感谢观看！</a:t>
            </a:r>
          </a:p>
        </p:txBody>
      </p:sp>
      <p:sp>
        <p:nvSpPr>
          <p:cNvPr id="6" name="矩形 5"/>
          <p:cNvSpPr/>
          <p:nvPr/>
        </p:nvSpPr>
        <p:spPr>
          <a:xfrm>
            <a:off x="4567571" y="2551467"/>
            <a:ext cx="5896873" cy="307777"/>
          </a:xfrm>
          <a:prstGeom prst="rect">
            <a:avLst/>
          </a:prstGeom>
        </p:spPr>
        <p:txBody>
          <a:bodyPr wrap="square">
            <a:spAutoFit/>
          </a:bodyPr>
          <a:lstStyle/>
          <a:p>
            <a:r>
              <a:rPr lang="zh-CN" altLang="en-US" sz="1400" dirty="0">
                <a:solidFill>
                  <a:srgbClr val="212227"/>
                </a:solidFill>
                <a:latin typeface="汉仪南宫体简" panose="02010600000101010101" pitchFamily="2" charset="-122"/>
                <a:ea typeface="汉仪南宫体简" panose="0201060000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3" name="表格 2">
            <a:extLst>
              <a:ext uri="{FF2B5EF4-FFF2-40B4-BE49-F238E27FC236}">
                <a16:creationId xmlns:a16="http://schemas.microsoft.com/office/drawing/2014/main" id="{892CA583-EEE0-4407-82ED-7ADE20A983C9}"/>
              </a:ext>
            </a:extLst>
          </p:cNvPr>
          <p:cNvGraphicFramePr>
            <a:graphicFrameLocks noGrp="1"/>
          </p:cNvGraphicFramePr>
          <p:nvPr>
            <p:extLst>
              <p:ext uri="{D42A27DB-BD31-4B8C-83A1-F6EECF244321}">
                <p14:modId xmlns:p14="http://schemas.microsoft.com/office/powerpoint/2010/main" val="51884854"/>
              </p:ext>
            </p:extLst>
          </p:nvPr>
        </p:nvGraphicFramePr>
        <p:xfrm>
          <a:off x="323850" y="1359891"/>
          <a:ext cx="11566686" cy="5498109"/>
        </p:xfrm>
        <a:graphic>
          <a:graphicData uri="http://schemas.openxmlformats.org/drawingml/2006/table">
            <a:tbl>
              <a:tblPr firstRow="1" firstCol="1" bandRow="1"/>
              <a:tblGrid>
                <a:gridCol w="2333002">
                  <a:extLst>
                    <a:ext uri="{9D8B030D-6E8A-4147-A177-3AD203B41FA5}">
                      <a16:colId xmlns:a16="http://schemas.microsoft.com/office/drawing/2014/main" val="52106360"/>
                    </a:ext>
                  </a:extLst>
                </a:gridCol>
                <a:gridCol w="4883291">
                  <a:extLst>
                    <a:ext uri="{9D8B030D-6E8A-4147-A177-3AD203B41FA5}">
                      <a16:colId xmlns:a16="http://schemas.microsoft.com/office/drawing/2014/main" val="25749046"/>
                    </a:ext>
                  </a:extLst>
                </a:gridCol>
                <a:gridCol w="4350393">
                  <a:extLst>
                    <a:ext uri="{9D8B030D-6E8A-4147-A177-3AD203B41FA5}">
                      <a16:colId xmlns:a16="http://schemas.microsoft.com/office/drawing/2014/main" val="142573049"/>
                    </a:ext>
                  </a:extLst>
                </a:gridCol>
              </a:tblGrid>
              <a:tr h="602875">
                <a:tc>
                  <a:txBody>
                    <a:bodyPr/>
                    <a:lstStyle/>
                    <a:p>
                      <a:pPr indent="114300" algn="ctr">
                        <a:lnSpc>
                          <a:spcPct val="100000"/>
                        </a:lnSpc>
                      </a:pPr>
                      <a:r>
                        <a:rPr lang="zh-TW" sz="1800" b="1" dirty="0">
                          <a:effectLst/>
                          <a:latin typeface="华文楷体" panose="02010600040101010101" pitchFamily="2" charset="-122"/>
                          <a:ea typeface="华文楷体" panose="02010600040101010101" pitchFamily="2" charset="-122"/>
                          <a:cs typeface="宋体" panose="02010600030101010101" pitchFamily="2" charset="-122"/>
                        </a:rPr>
                        <a:t>用例编号</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为用例制定一个唯一的编号，通常格式为</a:t>
                      </a:r>
                      <a:r>
                        <a:rPr lang="en-US" sz="16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UCxx</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36800897"/>
                  </a:ext>
                </a:extLst>
              </a:tr>
              <a:tr h="533056">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用例名称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让读者一目了然地知道用例的目标，应为一个动词短语</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12795279"/>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用例概述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指用例的目标，对用例概要性的描述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54115011"/>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范围</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用例的设计范围</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35981349"/>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主参与者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该用例的主要参与者，在此列出名称，并对其进行简要的描述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11413571"/>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次要参与者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该用例的次要参与者，在此列出名称，并对其进行简要的描述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26526353"/>
                  </a:ext>
                </a:extLst>
              </a:tr>
              <a:tr h="292140">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项目相关人利益说明</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55050506"/>
                  </a:ext>
                </a:extLst>
              </a:tr>
              <a:tr h="297674">
                <a:tc vMerge="1">
                  <a:txBody>
                    <a:bodyPr/>
                    <a:lstStyle/>
                    <a:p>
                      <a:endParaRPr lang="zh-CN" altLang="en-US"/>
                    </a:p>
                  </a:txBody>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项目相关人员的名称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从该用例获取的利益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531419"/>
                  </a:ext>
                </a:extLst>
              </a:tr>
              <a:tr h="292140">
                <a:tc vMerge="1">
                  <a:txBody>
                    <a:bodyPr/>
                    <a:lstStyle/>
                    <a:p>
                      <a:endParaRPr lang="zh-CN" altLang="en-US"/>
                    </a:p>
                  </a:txBody>
                  <a:tcPr/>
                </a:tc>
                <a:tc>
                  <a:txBody>
                    <a:bodyPr/>
                    <a:lstStyle/>
                    <a:p>
                      <a:pPr indent="254000" algn="ctr">
                        <a:lnSpc>
                          <a:spcPct val="100000"/>
                        </a:lnSpc>
                        <a:tabLst>
                          <a:tab pos="201295" algn="l"/>
                        </a:tabLst>
                      </a:pPr>
                      <a:r>
                        <a:rPr lang="en-US" sz="1600" b="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2000" b="1">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tabLst>
                          <a:tab pos="204470" algn="l"/>
                        </a:tabLst>
                      </a:pPr>
                      <a:r>
                        <a:rPr lang="en-US"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17579495"/>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前置条件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指的是启动该用例应该满足的条件</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213990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后置条件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指的是该用例完成之后，将执行什么动作</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29588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成功保证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描述当前目标完成后，环境会发生什么变化</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18135241"/>
                  </a:ext>
                </a:extLst>
              </a:tr>
            </a:tbl>
          </a:graphicData>
        </a:graphic>
      </p:graphicFrame>
    </p:spTree>
    <p:extLst>
      <p:ext uri="{BB962C8B-B14F-4D97-AF65-F5344CB8AC3E}">
        <p14:creationId xmlns:p14="http://schemas.microsoft.com/office/powerpoint/2010/main" val="3352151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12" name="内容占位符 11">
            <a:extLst>
              <a:ext uri="{FF2B5EF4-FFF2-40B4-BE49-F238E27FC236}">
                <a16:creationId xmlns:a16="http://schemas.microsoft.com/office/drawing/2014/main" id="{EADD1293-9FA9-4B78-AED8-60EAA8194C01}"/>
              </a:ext>
            </a:extLst>
          </p:cNvPr>
          <p:cNvGraphicFramePr>
            <a:graphicFrameLocks noGrp="1"/>
          </p:cNvGraphicFramePr>
          <p:nvPr>
            <p:ph idx="1"/>
            <p:extLst>
              <p:ext uri="{D42A27DB-BD31-4B8C-83A1-F6EECF244321}">
                <p14:modId xmlns:p14="http://schemas.microsoft.com/office/powerpoint/2010/main" val="164296920"/>
              </p:ext>
            </p:extLst>
          </p:nvPr>
        </p:nvGraphicFramePr>
        <p:xfrm>
          <a:off x="702063" y="1591656"/>
          <a:ext cx="10723223" cy="4984588"/>
        </p:xfrm>
        <a:graphic>
          <a:graphicData uri="http://schemas.openxmlformats.org/drawingml/2006/table">
            <a:tbl>
              <a:tblPr firstRow="1" firstCol="1" bandRow="1"/>
              <a:tblGrid>
                <a:gridCol w="2162876">
                  <a:extLst>
                    <a:ext uri="{9D8B030D-6E8A-4147-A177-3AD203B41FA5}">
                      <a16:colId xmlns:a16="http://schemas.microsoft.com/office/drawing/2014/main" val="2794318124"/>
                    </a:ext>
                  </a:extLst>
                </a:gridCol>
                <a:gridCol w="4527193">
                  <a:extLst>
                    <a:ext uri="{9D8B030D-6E8A-4147-A177-3AD203B41FA5}">
                      <a16:colId xmlns:a16="http://schemas.microsoft.com/office/drawing/2014/main" val="2375221338"/>
                    </a:ext>
                  </a:extLst>
                </a:gridCol>
                <a:gridCol w="4033154">
                  <a:extLst>
                    <a:ext uri="{9D8B030D-6E8A-4147-A177-3AD203B41FA5}">
                      <a16:colId xmlns:a16="http://schemas.microsoft.com/office/drawing/2014/main" val="3373990513"/>
                    </a:ext>
                  </a:extLst>
                </a:gridCol>
              </a:tblGrid>
              <a:tr h="271395">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基本事件流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491854"/>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描述触发事件到目标完成以及清除的步骤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5434348"/>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2</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748763"/>
                  </a:ext>
                </a:extLst>
              </a:tr>
              <a:tr h="808651">
                <a:tc rowSpan="2">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扩展事件流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表示是对1的扩展，其中应说明条件和活动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01388663"/>
                  </a:ext>
                </a:extLst>
              </a:tr>
              <a:tr h="752815">
                <a:tc vMerge="1">
                  <a:txBody>
                    <a:bodyPr/>
                    <a:lstStyle/>
                    <a:p>
                      <a:endParaRPr lang="zh-CN" altLang="en-US"/>
                    </a:p>
                  </a:txBody>
                  <a:tcPr/>
                </a:tc>
                <a:tc>
                  <a:txBody>
                    <a:bodyPr/>
                    <a:lstStyle/>
                    <a:p>
                      <a:pPr indent="254000" algn="ctr">
                        <a:lnSpc>
                          <a:spcPct val="100000"/>
                        </a:lnSpc>
                      </a:pPr>
                      <a:r>
                        <a:rPr lang="en-US" sz="14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lb</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01916253"/>
                  </a:ext>
                </a:extLst>
              </a:tr>
              <a:tr h="89328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子事件流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spcAft>
                          <a:spcPts val="300"/>
                        </a:spcAft>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对多次重复的事件流可以定义为子事件流，这</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也是抽取被包含用例的地方</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31222260"/>
                  </a:ext>
                </a:extLst>
              </a:tr>
              <a:tr h="752815">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规则与约束</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对该用例实现时需要考虑的业务规则、非功能需求、设计约束等</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52680594"/>
                  </a:ext>
                </a:extLst>
              </a:tr>
            </a:tbl>
          </a:graphicData>
        </a:graphic>
      </p:graphicFrame>
    </p:spTree>
    <p:extLst>
      <p:ext uri="{BB962C8B-B14F-4D97-AF65-F5344CB8AC3E}">
        <p14:creationId xmlns:p14="http://schemas.microsoft.com/office/powerpoint/2010/main" val="33348649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879850"/>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理论上可以把一个系统的所有用例都画出来，但是在实际开发过程中，进行用例分析时只需要把那些重要的、交互过程复杂的用例找出来。用例并不是系统的全部需求，用例描述的只是功能性方面的需求。</a:t>
            </a:r>
          </a:p>
          <a:p>
            <a:r>
              <a:rPr lang="zh-CN" altLang="en-US" dirty="0">
                <a:latin typeface="微软雅黑" panose="020B0503020204020204" pitchFamily="34" charset="-122"/>
                <a:ea typeface="微软雅黑" panose="020B0503020204020204" pitchFamily="34" charset="-122"/>
              </a:rPr>
              <a:t>关联用于表示参与者和用例之间的对应关系，它表示参与者使用了系统中的哪些服务（用例），或者说系统所提供的服务（用例）是被哪些参与者所使用的。</a:t>
            </a:r>
          </a:p>
          <a:p>
            <a:pPr marL="0" indent="0">
              <a:buNone/>
            </a:pP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E299605-7486-4E87-8A13-3C75E602211B}"/>
              </a:ext>
            </a:extLst>
          </p:cNvPr>
          <p:cNvPicPr>
            <a:picLocks noChangeAspect="1"/>
          </p:cNvPicPr>
          <p:nvPr/>
        </p:nvPicPr>
        <p:blipFill>
          <a:blip r:embed="rId2"/>
          <a:stretch>
            <a:fillRect/>
          </a:stretch>
        </p:blipFill>
        <p:spPr>
          <a:xfrm>
            <a:off x="5248570" y="4391025"/>
            <a:ext cx="6675344" cy="2466975"/>
          </a:xfrm>
          <a:prstGeom prst="rect">
            <a:avLst/>
          </a:prstGeom>
        </p:spPr>
      </p:pic>
    </p:spTree>
    <p:extLst>
      <p:ext uri="{BB962C8B-B14F-4D97-AF65-F5344CB8AC3E}">
        <p14:creationId xmlns:p14="http://schemas.microsoft.com/office/powerpoint/2010/main" val="20757302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Q1</a:t>
            </a:r>
            <a:r>
              <a:rPr lang="zh-CN" altLang="en-US" sz="4000" dirty="0"/>
              <a:t>：用例图的元素组成？</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458011" y="3329349"/>
            <a:ext cx="4637989" cy="1200329"/>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R1:</a:t>
            </a:r>
            <a:r>
              <a:rPr lang="zh-CN" altLang="en-US" sz="3600" dirty="0">
                <a:latin typeface="微软雅黑" panose="020B0503020204020204" pitchFamily="34" charset="-122"/>
                <a:ea typeface="微软雅黑" panose="020B0503020204020204" pitchFamily="34" charset="-122"/>
              </a:rPr>
              <a:t>参与者、系统边界、     用例、关联</a:t>
            </a:r>
          </a:p>
        </p:txBody>
      </p:sp>
    </p:spTree>
    <p:extLst>
      <p:ext uri="{BB962C8B-B14F-4D97-AF65-F5344CB8AC3E}">
        <p14:creationId xmlns:p14="http://schemas.microsoft.com/office/powerpoint/2010/main" val="160039196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4.2</a:t>
            </a:r>
            <a:r>
              <a:rPr lang="zh-CN" altLang="en-US" dirty="0"/>
              <a:t>用例之间的可视化表示</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lstStyle/>
          <a:p>
            <a:r>
              <a:rPr lang="zh-CN" altLang="en-US" dirty="0"/>
              <a:t>用例除了与参与者有关联关系外，用例之间也存在着一定的关系，如泛化关系、包含关系、扩展关系等。</a:t>
            </a:r>
          </a:p>
        </p:txBody>
      </p:sp>
    </p:spTree>
    <p:extLst>
      <p:ext uri="{BB962C8B-B14F-4D97-AF65-F5344CB8AC3E}">
        <p14:creationId xmlns:p14="http://schemas.microsoft.com/office/powerpoint/2010/main" val="19720618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4.2.1</a:t>
            </a:r>
            <a:r>
              <a:rPr lang="zh-CN" altLang="en-US" dirty="0"/>
              <a:t>包含关系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包含关系指的是两个用例之间的关系，其中一个用例（称为基本用例，</a:t>
            </a:r>
            <a:r>
              <a:rPr lang="en-US" altLang="zh-CN" dirty="0" err="1"/>
              <a:t>BaseUseCase</a:t>
            </a:r>
            <a:r>
              <a:rPr lang="zh-CN" altLang="en-US" dirty="0"/>
              <a:t>）的行为包含另一个用例（称为包含用例，</a:t>
            </a:r>
            <a:r>
              <a:rPr lang="en-US" altLang="zh-CN" dirty="0" err="1"/>
              <a:t>InclusionUseCase</a:t>
            </a:r>
            <a:r>
              <a:rPr lang="zh-CN" altLang="en-US" dirty="0"/>
              <a:t>）的行为。也就是说基本用例会用到包含用例，表示基本用例中重用包含用例中的步骤。在</a:t>
            </a:r>
            <a:r>
              <a:rPr lang="en-US" altLang="zh-CN" dirty="0"/>
              <a:t>UML</a:t>
            </a:r>
            <a:r>
              <a:rPr lang="zh-CN" altLang="en-US" dirty="0"/>
              <a:t>图中，使用带虚线箭头表示，并在线上标有</a:t>
            </a:r>
            <a:r>
              <a:rPr lang="en-US" altLang="zh-CN" dirty="0"/>
              <a:t>«include»,</a:t>
            </a:r>
            <a:r>
              <a:rPr lang="zh-CN" altLang="en-US" dirty="0"/>
              <a:t>如图</a:t>
            </a:r>
            <a:r>
              <a:rPr lang="en-US" altLang="zh-CN" dirty="0"/>
              <a:t>4.7</a:t>
            </a:r>
            <a:r>
              <a:rPr lang="zh-CN" altLang="en-US" dirty="0"/>
              <a:t>所示。</a:t>
            </a:r>
          </a:p>
          <a:p>
            <a:r>
              <a:rPr lang="zh-CN" altLang="en-US" dirty="0"/>
              <a:t>在包含关系中，箭头的方向是从基本用例到包含用例，也就是说，基本用例是依赖于包含用例的。</a:t>
            </a:r>
          </a:p>
          <a:p>
            <a:endParaRPr lang="zh-CN" altLang="en-US" dirty="0"/>
          </a:p>
        </p:txBody>
      </p:sp>
      <p:pic>
        <p:nvPicPr>
          <p:cNvPr id="5" name="图片 4">
            <a:extLst>
              <a:ext uri="{FF2B5EF4-FFF2-40B4-BE49-F238E27FC236}">
                <a16:creationId xmlns:a16="http://schemas.microsoft.com/office/drawing/2014/main" id="{C7EEB70A-B60B-44BB-B788-021F9B515004}"/>
              </a:ext>
            </a:extLst>
          </p:cNvPr>
          <p:cNvPicPr>
            <a:picLocks noChangeAspect="1"/>
          </p:cNvPicPr>
          <p:nvPr/>
        </p:nvPicPr>
        <p:blipFill>
          <a:blip r:embed="rId2"/>
          <a:stretch>
            <a:fillRect/>
          </a:stretch>
        </p:blipFill>
        <p:spPr>
          <a:xfrm>
            <a:off x="1795462" y="4705350"/>
            <a:ext cx="8432711" cy="2019300"/>
          </a:xfrm>
          <a:prstGeom prst="rect">
            <a:avLst/>
          </a:prstGeom>
        </p:spPr>
      </p:pic>
    </p:spTree>
    <p:extLst>
      <p:ext uri="{BB962C8B-B14F-4D97-AF65-F5344CB8AC3E}">
        <p14:creationId xmlns:p14="http://schemas.microsoft.com/office/powerpoint/2010/main" val="1443667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C183D7F6-B498-43B3-948B-1728B52AA6E4}">
                <adec:decorative xmlns:adec="http://schemas.microsoft.com/office/drawing/2017/decorative" val="1"/>
              </a:ext>
            </a:extLst>
          </p:cNvPr>
          <p:cNvSpPr/>
          <p:nvPr/>
        </p:nvSpPr>
        <p:spPr>
          <a:xfrm>
            <a:off x="-137160" y="-74269"/>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 name="图片 4" descr="5a192e8449cf0"/>
          <p:cNvPicPr>
            <a:picLocks noChangeAspect="1"/>
          </p:cNvPicPr>
          <p:nvPr/>
        </p:nvPicPr>
        <p:blipFill>
          <a:blip r:embed="rId2"/>
          <a:stretch>
            <a:fillRect/>
          </a:stretch>
        </p:blipFill>
        <p:spPr>
          <a:xfrm>
            <a:off x="-137160" y="1666240"/>
            <a:ext cx="12466955" cy="5253355"/>
          </a:xfrm>
          <a:prstGeom prst="rect">
            <a:avLst/>
          </a:prstGeom>
        </p:spPr>
      </p:pic>
      <p:sp>
        <p:nvSpPr>
          <p:cNvPr id="27" name="椭圆 26">
            <a:extLst>
              <a:ext uri="{C183D7F6-B498-43B3-948B-1728B52AA6E4}">
                <adec:decorative xmlns:adec="http://schemas.microsoft.com/office/drawing/2017/decorative" val="1"/>
              </a:ext>
            </a:extLst>
          </p:cNvPr>
          <p:cNvSpPr/>
          <p:nvPr/>
        </p:nvSpPr>
        <p:spPr>
          <a:xfrm>
            <a:off x="8736330" y="603250"/>
            <a:ext cx="1350645" cy="1276350"/>
          </a:xfrm>
          <a:prstGeom prst="ellipse">
            <a:avLst/>
          </a:prstGeom>
          <a:gradFill>
            <a:gsLst>
              <a:gs pos="0">
                <a:srgbClr val="264D6E"/>
              </a:gs>
              <a:gs pos="100000">
                <a:srgbClr val="264D6E">
                  <a:alpha val="24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84030" y="136271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目</a:t>
            </a:r>
          </a:p>
        </p:txBody>
      </p:sp>
      <p:sp>
        <p:nvSpPr>
          <p:cNvPr id="12" name="文本框 11"/>
          <p:cNvSpPr txBox="1"/>
          <p:nvPr/>
        </p:nvSpPr>
        <p:spPr>
          <a:xfrm>
            <a:off x="9995535" y="187960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录</a:t>
            </a:r>
          </a:p>
        </p:txBody>
      </p:sp>
      <p:pic>
        <p:nvPicPr>
          <p:cNvPr id="13" name="图片 12" descr="印章"/>
          <p:cNvPicPr>
            <a:picLocks noChangeAspect="1"/>
          </p:cNvPicPr>
          <p:nvPr/>
        </p:nvPicPr>
        <p:blipFill>
          <a:blip r:embed="rId3"/>
          <a:stretch>
            <a:fillRect/>
          </a:stretch>
        </p:blipFill>
        <p:spPr>
          <a:xfrm>
            <a:off x="9479280" y="2229485"/>
            <a:ext cx="287655" cy="358775"/>
          </a:xfrm>
          <a:prstGeom prst="rect">
            <a:avLst/>
          </a:prstGeom>
        </p:spPr>
      </p:pic>
      <p:sp>
        <p:nvSpPr>
          <p:cNvPr id="15" name="文本框 14"/>
          <p:cNvSpPr txBox="1"/>
          <p:nvPr/>
        </p:nvSpPr>
        <p:spPr>
          <a:xfrm>
            <a:off x="9815830" y="2885440"/>
            <a:ext cx="457200" cy="3234690"/>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菩提本无树，明镜亦非台。</a:t>
            </a:r>
          </a:p>
        </p:txBody>
      </p:sp>
      <p:sp>
        <p:nvSpPr>
          <p:cNvPr id="16" name="文本框 15"/>
          <p:cNvSpPr txBox="1"/>
          <p:nvPr/>
        </p:nvSpPr>
        <p:spPr>
          <a:xfrm>
            <a:off x="9461500" y="2602865"/>
            <a:ext cx="457200" cy="3248025"/>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本来无一物，何处惹尘埃？</a:t>
            </a:r>
          </a:p>
        </p:txBody>
      </p:sp>
      <p:cxnSp>
        <p:nvCxnSpPr>
          <p:cNvPr id="20" name="直接连接符 19">
            <a:extLst>
              <a:ext uri="{C183D7F6-B498-43B3-948B-1728B52AA6E4}">
                <adec:decorative xmlns:adec="http://schemas.microsoft.com/office/drawing/2017/decorative" val="1"/>
              </a:ext>
            </a:extLst>
          </p:cNvPr>
          <p:cNvCxnSpPr/>
          <p:nvPr/>
        </p:nvCxnSpPr>
        <p:spPr>
          <a:xfrm>
            <a:off x="4929289" y="157806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858679" y="157933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60129"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hlinkClick r:id="rId4" action="ppaction://hlinksldjump"/>
          </p:cNvPr>
          <p:cNvSpPr txBox="1"/>
          <p:nvPr/>
        </p:nvSpPr>
        <p:spPr>
          <a:xfrm>
            <a:off x="1837573" y="157933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壹</a:t>
            </a:r>
            <a:r>
              <a:rPr lang="zh-CN" altLang="en-US" sz="2800" dirty="0">
                <a:solidFill>
                  <a:schemeClr val="tx1">
                    <a:lumMod val="65000"/>
                    <a:lumOff val="35000"/>
                  </a:schemeClr>
                </a:solidFill>
                <a:latin typeface="华文新魏" panose="02010800040101010101" charset="-122"/>
                <a:ea typeface="华文新魏" panose="02010800040101010101" charset="-122"/>
              </a:rPr>
              <a:t>用例和用例图</a:t>
            </a:r>
          </a:p>
        </p:txBody>
      </p:sp>
      <p:sp>
        <p:nvSpPr>
          <p:cNvPr id="6" name="文本框 5">
            <a:hlinkClick r:id="rId5" action="ppaction://hlinksldjump"/>
          </p:cNvPr>
          <p:cNvSpPr txBox="1"/>
          <p:nvPr/>
        </p:nvSpPr>
        <p:spPr>
          <a:xfrm>
            <a:off x="298501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贰</a:t>
            </a:r>
            <a:r>
              <a:rPr lang="zh-CN" altLang="en-US" sz="2800" dirty="0">
                <a:solidFill>
                  <a:schemeClr val="tx1">
                    <a:lumMod val="65000"/>
                    <a:lumOff val="35000"/>
                  </a:schemeClr>
                </a:solidFill>
                <a:latin typeface="华文新魏" panose="02010800040101010101" charset="-122"/>
                <a:ea typeface="华文新魏" panose="02010800040101010101" charset="-122"/>
              </a:rPr>
              <a:t>类图和对象图</a:t>
            </a:r>
          </a:p>
        </p:txBody>
      </p:sp>
      <p:sp>
        <p:nvSpPr>
          <p:cNvPr id="8" name="文本框 7">
            <a:hlinkClick r:id="rId6" action="ppaction://hlinksldjump"/>
          </p:cNvPr>
          <p:cNvSpPr txBox="1"/>
          <p:nvPr/>
        </p:nvSpPr>
        <p:spPr>
          <a:xfrm>
            <a:off x="406959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叁</a:t>
            </a:r>
            <a:r>
              <a:rPr lang="zh-CN" altLang="en-US" sz="2800" dirty="0">
                <a:solidFill>
                  <a:schemeClr val="tx1">
                    <a:lumMod val="65000"/>
                    <a:lumOff val="35000"/>
                  </a:schemeClr>
                </a:solidFill>
                <a:latin typeface="华文新魏" panose="02010800040101010101" charset="-122"/>
                <a:ea typeface="华文新魏" panose="02010800040101010101" charset="-122"/>
              </a:rPr>
              <a:t>顺序图和通信图</a:t>
            </a:r>
          </a:p>
        </p:txBody>
      </p:sp>
      <p:sp>
        <p:nvSpPr>
          <p:cNvPr id="9" name="文本框 8">
            <a:hlinkClick r:id="rId7" action="ppaction://hlinksldjump"/>
          </p:cNvPr>
          <p:cNvSpPr txBox="1"/>
          <p:nvPr/>
        </p:nvSpPr>
        <p:spPr>
          <a:xfrm>
            <a:off x="5157890" y="1583022"/>
            <a:ext cx="646331" cy="350532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肆</a:t>
            </a:r>
            <a:r>
              <a:rPr lang="zh-CN" altLang="en-US" sz="2800" dirty="0">
                <a:solidFill>
                  <a:schemeClr val="tx1">
                    <a:lumMod val="65000"/>
                    <a:lumOff val="35000"/>
                  </a:schemeClr>
                </a:solidFill>
                <a:latin typeface="华文新魏" panose="02010800040101010101" charset="-122"/>
                <a:ea typeface="华文新魏" panose="02010800040101010101" charset="-122"/>
              </a:rPr>
              <a:t>状态机图和活动图</a:t>
            </a:r>
          </a:p>
        </p:txBody>
      </p:sp>
      <p:cxnSp>
        <p:nvCxnSpPr>
          <p:cNvPr id="17" name="直接连接符 16">
            <a:extLst>
              <a:ext uri="{FF2B5EF4-FFF2-40B4-BE49-F238E27FC236}">
                <a16:creationId xmlns:a16="http://schemas.microsoft.com/office/drawing/2014/main" id="{162B32F5-332A-4162-8499-A7766EA4D708}"/>
              </a:ext>
            </a:extLst>
          </p:cNvPr>
          <p:cNvCxnSpPr/>
          <p:nvPr/>
        </p:nvCxnSpPr>
        <p:spPr>
          <a:xfrm>
            <a:off x="5957387"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hlinkClick r:id="rId8" action="ppaction://hlinksldjump"/>
            <a:extLst>
              <a:ext uri="{FF2B5EF4-FFF2-40B4-BE49-F238E27FC236}">
                <a16:creationId xmlns:a16="http://schemas.microsoft.com/office/drawing/2014/main" id="{010E410D-3F1C-4033-9F10-480B9535B2DD}"/>
              </a:ext>
            </a:extLst>
          </p:cNvPr>
          <p:cNvSpPr txBox="1"/>
          <p:nvPr/>
        </p:nvSpPr>
        <p:spPr>
          <a:xfrm>
            <a:off x="6127527" y="1577428"/>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伍</a:t>
            </a:r>
            <a:r>
              <a:rPr lang="zh-CN" altLang="en-US" sz="2800" dirty="0">
                <a:solidFill>
                  <a:schemeClr val="tx1">
                    <a:lumMod val="65000"/>
                    <a:lumOff val="35000"/>
                  </a:schemeClr>
                </a:solidFill>
                <a:latin typeface="华文新魏" panose="02010800040101010101" charset="-122"/>
                <a:ea typeface="华文新魏" panose="02010800040101010101" charset="-122"/>
              </a:rPr>
              <a:t>构件图和部署图</a:t>
            </a:r>
          </a:p>
        </p:txBody>
      </p:sp>
      <p:cxnSp>
        <p:nvCxnSpPr>
          <p:cNvPr id="21" name="直接连接符 20">
            <a:extLst>
              <a:ext uri="{FF2B5EF4-FFF2-40B4-BE49-F238E27FC236}">
                <a16:creationId xmlns:a16="http://schemas.microsoft.com/office/drawing/2014/main" id="{F444D1A4-4E1E-45C2-B066-61DB1883DB5E}"/>
              </a:ext>
            </a:extLst>
          </p:cNvPr>
          <p:cNvCxnSpPr/>
          <p:nvPr/>
        </p:nvCxnSpPr>
        <p:spPr>
          <a:xfrm>
            <a:off x="7004840"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hlinkClick r:id="rId9" action="ppaction://hlinksldjump"/>
            <a:extLst>
              <a:ext uri="{FF2B5EF4-FFF2-40B4-BE49-F238E27FC236}">
                <a16:creationId xmlns:a16="http://schemas.microsoft.com/office/drawing/2014/main" id="{4175E312-3E23-45E2-89FD-C48BEB5E950D}"/>
              </a:ext>
            </a:extLst>
          </p:cNvPr>
          <p:cNvSpPr txBox="1"/>
          <p:nvPr/>
        </p:nvSpPr>
        <p:spPr>
          <a:xfrm>
            <a:off x="7212544" y="1577427"/>
            <a:ext cx="646331" cy="385241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陆</a:t>
            </a:r>
            <a:r>
              <a:rPr lang="zh-CN" altLang="en-US" sz="2800" dirty="0">
                <a:solidFill>
                  <a:schemeClr val="tx1">
                    <a:lumMod val="65000"/>
                    <a:lumOff val="35000"/>
                  </a:schemeClr>
                </a:solidFill>
                <a:latin typeface="华文新魏" panose="02010800040101010101" charset="-122"/>
                <a:ea typeface="华文新魏" panose="02010800040101010101" charset="-122"/>
              </a:rPr>
              <a:t>小组分工和参考文献</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P spid="25" grpId="0"/>
      <p:bldP spid="6" grpId="0"/>
      <p:bldP spid="8" grpId="0"/>
      <p:bldP spid="9" grpId="0"/>
      <p:bldP spid="1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zh-CN" altLang="en-US" b="1" dirty="0"/>
              <a:t>扩展</a:t>
            </a:r>
            <a:r>
              <a:rPr lang="en-US" altLang="zh-CN" dirty="0"/>
              <a:t>(extend)</a:t>
            </a:r>
            <a:r>
              <a:rPr lang="zh-CN" altLang="en-US" dirty="0"/>
              <a:t>关系的基本含义与</a:t>
            </a:r>
            <a:r>
              <a:rPr lang="zh-CN" altLang="en-US" dirty="0">
                <a:solidFill>
                  <a:srgbClr val="FF0000"/>
                </a:solidFill>
              </a:rPr>
              <a:t>泛化</a:t>
            </a:r>
            <a:r>
              <a:rPr lang="zh-CN" altLang="en-US" dirty="0"/>
              <a:t>关系类似。</a:t>
            </a:r>
            <a:r>
              <a:rPr lang="en-US" altLang="zh-CN" dirty="0"/>
              <a:t>extend</a:t>
            </a:r>
            <a:r>
              <a:rPr lang="zh-CN" altLang="en-US" dirty="0"/>
              <a:t>关系是对基本用例的扩展，基本用例是一个完整的用例，即使没有子用例的参与，也可以完成一个完整的功能。</a:t>
            </a:r>
            <a:r>
              <a:rPr lang="en-US" altLang="zh-CN" dirty="0"/>
              <a:t>extend</a:t>
            </a:r>
            <a:r>
              <a:rPr lang="zh-CN" altLang="en-US" dirty="0"/>
              <a:t>的基本用例中将存在一个扩展点，只有当扩展点被激活时，子用例才会被执行。</a:t>
            </a:r>
            <a:endParaRPr lang="en-US" altLang="zh-CN" dirty="0"/>
          </a:p>
          <a:p>
            <a:r>
              <a:rPr lang="zh-CN" altLang="en-US" dirty="0"/>
              <a:t>在扩展关系中，对于扩展用例</a:t>
            </a:r>
            <a:r>
              <a:rPr lang="en-US" altLang="zh-CN" dirty="0"/>
              <a:t>(</a:t>
            </a:r>
            <a:r>
              <a:rPr lang="en-US" altLang="zh-CN" dirty="0" err="1"/>
              <a:t>ExtensionUseCase</a:t>
            </a:r>
            <a:r>
              <a:rPr lang="en-US" altLang="zh-CN" dirty="0"/>
              <a:t>)</a:t>
            </a:r>
            <a:r>
              <a:rPr lang="zh-CN" altLang="en-US" dirty="0"/>
              <a:t>有更多的规则限制，即基本用例必须声明若干“扩展点</a:t>
            </a:r>
            <a:r>
              <a:rPr lang="en-US" altLang="zh-CN" dirty="0"/>
              <a:t>"(</a:t>
            </a:r>
            <a:r>
              <a:rPr lang="en-US" altLang="zh-CN" dirty="0" err="1"/>
              <a:t>ExtensionPoint</a:t>
            </a:r>
            <a:r>
              <a:rPr lang="en-US" altLang="zh-CN" dirty="0"/>
              <a:t>),</a:t>
            </a:r>
            <a:r>
              <a:rPr lang="zh-CN" altLang="en-US" dirty="0"/>
              <a:t>而扩展用例只能在这些扩展点上增加新的行为和含义。扩展关系是从扩展用例到基本用例的关系，它说明扩展用例定义的行为如何插入到基本用例定义的行为中。也就是说</a:t>
            </a:r>
            <a:r>
              <a:rPr lang="en-US" altLang="zh-CN" dirty="0"/>
              <a:t>,</a:t>
            </a:r>
            <a:r>
              <a:rPr lang="zh-CN" altLang="en-US" dirty="0"/>
              <a:t>扩展用例并不在基本用例中显示。</a:t>
            </a:r>
          </a:p>
        </p:txBody>
      </p:sp>
    </p:spTree>
    <p:extLst>
      <p:ext uri="{BB962C8B-B14F-4D97-AF65-F5344CB8AC3E}">
        <p14:creationId xmlns:p14="http://schemas.microsoft.com/office/powerpoint/2010/main" val="6935167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在以下几种情况下，可使用扩展用例。</a:t>
            </a:r>
          </a:p>
          <a:p>
            <a:pPr lvl="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表明用例的某一部分是可选的系统行为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这样，就可以将模型中的可选行为和必选行为分开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表明只在特定条件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如例外条件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下才执行的分支。</a:t>
            </a:r>
          </a:p>
          <a:p>
            <a:pPr lvl="1"/>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表明可能有一组行为，其中的一个或多个可以在基本用例中的扩展点处插入。所插入的行为和插入的顺序取决于在执行基本用例时与主角进行的交互。</a:t>
            </a:r>
          </a:p>
          <a:p>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8E504CD-82A1-4B0F-B3D6-1662F4E47C2A}"/>
              </a:ext>
            </a:extLst>
          </p:cNvPr>
          <p:cNvPicPr>
            <a:picLocks noChangeAspect="1"/>
          </p:cNvPicPr>
          <p:nvPr/>
        </p:nvPicPr>
        <p:blipFill>
          <a:blip r:embed="rId2"/>
          <a:stretch>
            <a:fillRect/>
          </a:stretch>
        </p:blipFill>
        <p:spPr>
          <a:xfrm>
            <a:off x="3309937" y="4100513"/>
            <a:ext cx="7757131" cy="2273866"/>
          </a:xfrm>
          <a:prstGeom prst="rect">
            <a:avLst/>
          </a:prstGeom>
        </p:spPr>
      </p:pic>
      <p:sp>
        <p:nvSpPr>
          <p:cNvPr id="6" name="文本框 5">
            <a:extLst>
              <a:ext uri="{FF2B5EF4-FFF2-40B4-BE49-F238E27FC236}">
                <a16:creationId xmlns:a16="http://schemas.microsoft.com/office/drawing/2014/main" id="{9533216D-0D9C-471B-8EE3-86DC719ABDA6}"/>
              </a:ext>
            </a:extLst>
          </p:cNvPr>
          <p:cNvSpPr txBox="1"/>
          <p:nvPr/>
        </p:nvSpPr>
        <p:spPr>
          <a:xfrm>
            <a:off x="838200" y="4890676"/>
            <a:ext cx="2557462" cy="923330"/>
          </a:xfrm>
          <a:prstGeom prst="rect">
            <a:avLst/>
          </a:prstGeom>
          <a:noFill/>
        </p:spPr>
        <p:txBody>
          <a:bodyPr wrap="square" rtlCol="0">
            <a:spAutoFit/>
          </a:bodyPr>
          <a:lstStyle/>
          <a:p>
            <a:r>
              <a:rPr lang="en-US" altLang="zh-CN" sz="1800" dirty="0" err="1">
                <a:solidFill>
                  <a:srgbClr val="000000"/>
                </a:solidFill>
                <a:effectLst/>
                <a:latin typeface="Times New Roman" panose="02020603050405020304" pitchFamily="18" charset="0"/>
                <a:ea typeface="Times New Roman" panose="02020603050405020304" pitchFamily="18" charset="0"/>
              </a:rPr>
              <a:t>在UML图中，使用带虚线箭头表示，并在线上标有《extend》</a:t>
            </a:r>
            <a:r>
              <a:rPr lang="en-US" altLang="zh-CN" sz="1800" baseline="-25000" dirty="0" err="1">
                <a:solidFill>
                  <a:srgbClr val="000000"/>
                </a:solidFill>
                <a:effectLst/>
                <a:latin typeface="Times New Roman" panose="02020603050405020304" pitchFamily="18" charset="0"/>
                <a:ea typeface="Times New Roman" panose="02020603050405020304" pitchFamily="18" charset="0"/>
              </a:rPr>
              <a:t>o</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9808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4.2.3</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泛化关系指的是一般与特殊的关系。当多个用例共同拥有一种类似的结构和行为的时候，可以将它们的共性抽象成为父用例，其他的用例作为泛化关系中的子用例。在用例的泛化关系中，子用例是父用例的一种特殊形式，子用例继承了父用例所有的结构、行为和关系，用例之间的泛化关系如图所示。</a:t>
            </a:r>
          </a:p>
        </p:txBody>
      </p:sp>
      <p:pic>
        <p:nvPicPr>
          <p:cNvPr id="5" name="图片 4">
            <a:extLst>
              <a:ext uri="{FF2B5EF4-FFF2-40B4-BE49-F238E27FC236}">
                <a16:creationId xmlns:a16="http://schemas.microsoft.com/office/drawing/2014/main" id="{5572F03E-3F0A-4968-BAEA-CDA7AD6A529E}"/>
              </a:ext>
            </a:extLst>
          </p:cNvPr>
          <p:cNvPicPr>
            <a:picLocks noChangeAspect="1"/>
          </p:cNvPicPr>
          <p:nvPr/>
        </p:nvPicPr>
        <p:blipFill>
          <a:blip r:embed="rId2"/>
          <a:stretch>
            <a:fillRect/>
          </a:stretch>
        </p:blipFill>
        <p:spPr>
          <a:xfrm>
            <a:off x="1038225" y="3871912"/>
            <a:ext cx="8782050" cy="2669626"/>
          </a:xfrm>
          <a:prstGeom prst="rect">
            <a:avLst/>
          </a:prstGeom>
        </p:spPr>
      </p:pic>
    </p:spTree>
    <p:extLst>
      <p:ext uri="{BB962C8B-B14F-4D97-AF65-F5344CB8AC3E}">
        <p14:creationId xmlns:p14="http://schemas.microsoft.com/office/powerpoint/2010/main" val="27889173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4.2.4</a:t>
            </a:r>
            <a:r>
              <a:rPr lang="zh-CN" altLang="en-US" dirty="0"/>
              <a:t>分组关系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934700" cy="4351338"/>
          </a:xfrm>
        </p:spPr>
        <p:txBody>
          <a:bodyPr>
            <a:normAutofit/>
          </a:bodyPr>
          <a:lstStyle/>
          <a:p>
            <a:pPr>
              <a:lnSpc>
                <a:spcPct val="120000"/>
              </a:lnSpc>
            </a:pPr>
            <a:r>
              <a:rPr lang="zh-CN" altLang="en-US" dirty="0"/>
              <a:t>在一些用例图中，用例的数目可能很多，这时就需要把这些用例</a:t>
            </a:r>
            <a:r>
              <a:rPr lang="zh-CN" altLang="en-US" dirty="0">
                <a:solidFill>
                  <a:srgbClr val="FF0000"/>
                </a:solidFill>
              </a:rPr>
              <a:t>组织</a:t>
            </a:r>
            <a:r>
              <a:rPr lang="zh-CN" altLang="en-US" dirty="0"/>
              <a:t>起来。这种情况在一个系统包含很多子系统时就会出现。另一种可能就是，当你按顺序和用户会谈，收集系统需求时，每个需求必须用一个单独的用例来表达，这时就需要某种方式来对这些需求进行分类。最直接的方法就是把</a:t>
            </a:r>
            <a:r>
              <a:rPr lang="zh-CN" altLang="en-US" dirty="0">
                <a:solidFill>
                  <a:srgbClr val="FF0000"/>
                </a:solidFill>
              </a:rPr>
              <a:t>相关</a:t>
            </a:r>
            <a:r>
              <a:rPr lang="zh-CN" altLang="en-US" dirty="0"/>
              <a:t>的用例放在一个包中组织起来。一组用例可以放在一个文件夹中。</a:t>
            </a:r>
          </a:p>
          <a:p>
            <a:pPr>
              <a:lnSpc>
                <a:spcPct val="120000"/>
              </a:lnSpc>
            </a:pPr>
            <a:endParaRPr lang="zh-CN" altLang="en-US" dirty="0"/>
          </a:p>
        </p:txBody>
      </p:sp>
    </p:spTree>
    <p:extLst>
      <p:ext uri="{BB962C8B-B14F-4D97-AF65-F5344CB8AC3E}">
        <p14:creationId xmlns:p14="http://schemas.microsoft.com/office/powerpoint/2010/main" val="19861965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a:t>
            </a:r>
            <a:r>
              <a:rPr lang="zh-CN" altLang="en-US" dirty="0"/>
              <a:t>总结</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85000" lnSpcReduction="20000"/>
          </a:bodyPr>
          <a:lstStyle/>
          <a:p>
            <a:pPr>
              <a:lnSpc>
                <a:spcPct val="120000"/>
              </a:lnSpc>
            </a:pPr>
            <a:r>
              <a:rPr lang="zh-CN" altLang="en-US" dirty="0"/>
              <a:t>综上所述，用例之间存在着一定的关系，这些关系既有联系又有区别，在扩展关系中，基本用例是一个完整的用例，即是可以独立存在的用例。一个基本用例执行时，可以执行，也可以不执行扩展部分。</a:t>
            </a:r>
          </a:p>
          <a:p>
            <a:pPr>
              <a:lnSpc>
                <a:spcPct val="120000"/>
              </a:lnSpc>
            </a:pPr>
            <a:r>
              <a:rPr lang="zh-CN" altLang="en-US" dirty="0"/>
              <a:t>在包含关系中，基本用例可能是也可能不是一个完整的用例。在执行基本用例时，一定会执行包含用例</a:t>
            </a:r>
            <a:r>
              <a:rPr lang="en-US" altLang="zh-CN" dirty="0"/>
              <a:t>(</a:t>
            </a:r>
            <a:r>
              <a:rPr lang="en-US" altLang="zh-CN" dirty="0" err="1"/>
              <a:t>InclusionUseCase</a:t>
            </a:r>
            <a:r>
              <a:rPr lang="en-US" altLang="zh-CN" dirty="0"/>
              <a:t>)</a:t>
            </a:r>
            <a:r>
              <a:rPr lang="zh-CN" altLang="en-US" dirty="0"/>
              <a:t>部分。</a:t>
            </a:r>
          </a:p>
          <a:p>
            <a:pPr>
              <a:lnSpc>
                <a:spcPct val="120000"/>
              </a:lnSpc>
            </a:pPr>
            <a:r>
              <a:rPr lang="zh-CN" altLang="en-US" dirty="0"/>
              <a:t>如果需要重复处理</a:t>
            </a:r>
            <a:r>
              <a:rPr lang="zh-CN" altLang="en-US" dirty="0">
                <a:solidFill>
                  <a:srgbClr val="FF0000"/>
                </a:solidFill>
              </a:rPr>
              <a:t>两个或多个</a:t>
            </a:r>
            <a:r>
              <a:rPr lang="zh-CN" altLang="en-US" dirty="0"/>
              <a:t>用例时，可以考虑使用</a:t>
            </a:r>
            <a:r>
              <a:rPr lang="zh-CN" altLang="en-US" dirty="0">
                <a:solidFill>
                  <a:srgbClr val="FF0000"/>
                </a:solidFill>
              </a:rPr>
              <a:t>包含</a:t>
            </a:r>
            <a:r>
              <a:rPr lang="zh-CN" altLang="en-US" dirty="0"/>
              <a:t>关系，实现一个基本用例对另一个用例的引用。</a:t>
            </a:r>
          </a:p>
          <a:p>
            <a:pPr>
              <a:lnSpc>
                <a:spcPct val="120000"/>
              </a:lnSpc>
            </a:pPr>
            <a:r>
              <a:rPr lang="zh-CN" altLang="en-US" dirty="0"/>
              <a:t>当处理正常行为的变型而且只是</a:t>
            </a:r>
            <a:r>
              <a:rPr lang="zh-CN" altLang="en-US" dirty="0">
                <a:solidFill>
                  <a:srgbClr val="FF0000"/>
                </a:solidFill>
              </a:rPr>
              <a:t>偶尔描述</a:t>
            </a:r>
            <a:r>
              <a:rPr lang="zh-CN" altLang="en-US" dirty="0"/>
              <a:t>时，可以考虑</a:t>
            </a:r>
            <a:r>
              <a:rPr lang="zh-CN" altLang="en-US" dirty="0">
                <a:solidFill>
                  <a:srgbClr val="FF0000"/>
                </a:solidFill>
              </a:rPr>
              <a:t>只用泛化</a:t>
            </a:r>
            <a:r>
              <a:rPr lang="zh-CN" altLang="en-US" dirty="0"/>
              <a:t>关系。</a:t>
            </a:r>
          </a:p>
          <a:p>
            <a:pPr>
              <a:lnSpc>
                <a:spcPct val="120000"/>
              </a:lnSpc>
            </a:pPr>
            <a:r>
              <a:rPr lang="zh-CN" altLang="en-US" dirty="0"/>
              <a:t>当描述正常行为的变型而且希望采用更多的控制方式时，可以在基本用例中设置扩展点，使用扩展关系。</a:t>
            </a:r>
          </a:p>
          <a:p>
            <a:endParaRPr lang="zh-CN" altLang="en-US" dirty="0"/>
          </a:p>
        </p:txBody>
      </p:sp>
    </p:spTree>
    <p:extLst>
      <p:ext uri="{BB962C8B-B14F-4D97-AF65-F5344CB8AC3E}">
        <p14:creationId xmlns:p14="http://schemas.microsoft.com/office/powerpoint/2010/main" val="31550358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4.3</a:t>
            </a:r>
            <a:r>
              <a:rPr lang="zh-CN" altLang="en-US" dirty="0"/>
              <a:t>用例图建模技术及应用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normAutofit lnSpcReduction="10000"/>
          </a:bodyPr>
          <a:lstStyle/>
          <a:p>
            <a:r>
              <a:rPr lang="zh-CN" altLang="en-US" dirty="0"/>
              <a:t>创建用例图模型主要包括以下三部分内容。</a:t>
            </a:r>
          </a:p>
          <a:p>
            <a:r>
              <a:rPr lang="en-US" altLang="zh-CN" dirty="0"/>
              <a:t>(1)	</a:t>
            </a:r>
            <a:r>
              <a:rPr lang="zh-CN" altLang="en-US" dirty="0"/>
              <a:t>识别出系统中的角色和用例。</a:t>
            </a:r>
          </a:p>
          <a:p>
            <a:r>
              <a:rPr lang="en-US" altLang="zh-CN" dirty="0"/>
              <a:t>(2)	</a:t>
            </a:r>
            <a:r>
              <a:rPr lang="zh-CN" altLang="en-US" dirty="0"/>
              <a:t>区分用例之间的先后次序。</a:t>
            </a:r>
          </a:p>
          <a:p>
            <a:r>
              <a:rPr lang="en-US" altLang="zh-CN" dirty="0"/>
              <a:t>(3)	</a:t>
            </a:r>
            <a:r>
              <a:rPr lang="zh-CN" altLang="en-US" dirty="0"/>
              <a:t>创建用例图模型结构。</a:t>
            </a:r>
          </a:p>
          <a:p>
            <a:endParaRPr lang="zh-CN" altLang="en-US" dirty="0"/>
          </a:p>
        </p:txBody>
      </p:sp>
    </p:spTree>
    <p:extLst>
      <p:ext uri="{BB962C8B-B14F-4D97-AF65-F5344CB8AC3E}">
        <p14:creationId xmlns:p14="http://schemas.microsoft.com/office/powerpoint/2010/main" val="35137784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6" name="内容占位符 5">
            <a:extLst>
              <a:ext uri="{FF2B5EF4-FFF2-40B4-BE49-F238E27FC236}">
                <a16:creationId xmlns:a16="http://schemas.microsoft.com/office/drawing/2014/main" id="{1399193D-3203-4C84-88EE-55CAB612C3D5}"/>
              </a:ext>
            </a:extLst>
          </p:cNvPr>
          <p:cNvGraphicFramePr>
            <a:graphicFrameLocks noGrp="1"/>
          </p:cNvGraphicFramePr>
          <p:nvPr>
            <p:ph idx="1"/>
            <p:extLst>
              <p:ext uri="{D42A27DB-BD31-4B8C-83A1-F6EECF244321}">
                <p14:modId xmlns:p14="http://schemas.microsoft.com/office/powerpoint/2010/main" val="2589762976"/>
              </p:ext>
            </p:extLst>
          </p:nvPr>
        </p:nvGraphicFramePr>
        <p:xfrm>
          <a:off x="438150" y="2374523"/>
          <a:ext cx="11601450" cy="40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EAA42A1D-D805-49F9-869A-ACA5D39CC883}"/>
              </a:ext>
            </a:extLst>
          </p:cNvPr>
          <p:cNvSpPr txBox="1"/>
          <p:nvPr/>
        </p:nvSpPr>
        <p:spPr>
          <a:xfrm>
            <a:off x="542925" y="1547813"/>
            <a:ext cx="11106150" cy="892552"/>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创建用例图的第一项任务是要找出系统中的角色和用例。</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26333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4" name="内容占位符 3">
            <a:extLst>
              <a:ext uri="{FF2B5EF4-FFF2-40B4-BE49-F238E27FC236}">
                <a16:creationId xmlns:a16="http://schemas.microsoft.com/office/drawing/2014/main" id="{B3FC4A4E-EED0-4928-9FA5-31D0E2E7C630}"/>
              </a:ext>
            </a:extLst>
          </p:cNvPr>
          <p:cNvGraphicFramePr>
            <a:graphicFrameLocks noGrp="1"/>
          </p:cNvGraphicFramePr>
          <p:nvPr>
            <p:ph idx="1"/>
            <p:extLst>
              <p:ext uri="{D42A27DB-BD31-4B8C-83A1-F6EECF244321}">
                <p14:modId xmlns:p14="http://schemas.microsoft.com/office/powerpoint/2010/main" val="35891628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320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4.3.2</a:t>
            </a:r>
            <a:r>
              <a:rPr lang="zh-CN" altLang="en-US" dirty="0"/>
              <a:t>区分用例优先次序</a:t>
            </a:r>
            <a:r>
              <a:rPr lang="en-US" altLang="zh-CN" dirty="0"/>
              <a:t>&amp;</a:t>
            </a:r>
            <a:br>
              <a:rPr lang="en-US" altLang="zh-CN" dirty="0"/>
            </a:br>
            <a:r>
              <a:rPr lang="en-US" altLang="zh-CN" dirty="0"/>
              <a:t>4.3.3</a:t>
            </a:r>
            <a:r>
              <a:rPr lang="zh-CN" altLang="en-US" dirty="0"/>
              <a:t>构建用例图模型</a:t>
            </a:r>
          </a:p>
        </p:txBody>
      </p:sp>
      <p:graphicFrame>
        <p:nvGraphicFramePr>
          <p:cNvPr id="4" name="内容占位符 3">
            <a:extLst>
              <a:ext uri="{FF2B5EF4-FFF2-40B4-BE49-F238E27FC236}">
                <a16:creationId xmlns:a16="http://schemas.microsoft.com/office/drawing/2014/main" id="{E5E47889-E313-4F07-BB92-B04EECA6D648}"/>
              </a:ext>
            </a:extLst>
          </p:cNvPr>
          <p:cNvGraphicFramePr>
            <a:graphicFrameLocks noGrp="1"/>
          </p:cNvGraphicFramePr>
          <p:nvPr>
            <p:ph idx="1"/>
            <p:extLst>
              <p:ext uri="{D42A27DB-BD31-4B8C-83A1-F6EECF244321}">
                <p14:modId xmlns:p14="http://schemas.microsoft.com/office/powerpoint/2010/main" val="3204551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137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659484" y="232100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类图和对象图</a:t>
            </a:r>
          </a:p>
        </p:txBody>
      </p:sp>
      <p:sp>
        <p:nvSpPr>
          <p:cNvPr id="2" name="文本框 1"/>
          <p:cNvSpPr txBox="1"/>
          <p:nvPr/>
        </p:nvSpPr>
        <p:spPr>
          <a:xfrm>
            <a:off x="1853968" y="1511857"/>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第贰章</a:t>
            </a:r>
          </a:p>
        </p:txBody>
      </p:sp>
    </p:spTree>
    <p:extLst>
      <p:ext uri="{BB962C8B-B14F-4D97-AF65-F5344CB8AC3E}">
        <p14:creationId xmlns:p14="http://schemas.microsoft.com/office/powerpoint/2010/main" val="21796758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818150" y="234941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用例和用例图</a:t>
            </a:r>
          </a:p>
        </p:txBody>
      </p:sp>
      <p:sp>
        <p:nvSpPr>
          <p:cNvPr id="2" name="文本框 1"/>
          <p:cNvSpPr txBox="1"/>
          <p:nvPr/>
        </p:nvSpPr>
        <p:spPr>
          <a:xfrm>
            <a:off x="2012634"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第壹章</a:t>
            </a:r>
          </a:p>
        </p:txBody>
      </p:sp>
    </p:spTree>
    <p:extLst>
      <p:ext uri="{BB962C8B-B14F-4D97-AF65-F5344CB8AC3E}">
        <p14:creationId xmlns:p14="http://schemas.microsoft.com/office/powerpoint/2010/main" val="37487078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1A113-4EF4-46EE-A2A7-C90D42FE724C}"/>
              </a:ext>
            </a:extLst>
          </p:cNvPr>
          <p:cNvSpPr>
            <a:spLocks noGrp="1"/>
          </p:cNvSpPr>
          <p:nvPr>
            <p:ph type="ctrTitle"/>
          </p:nvPr>
        </p:nvSpPr>
        <p:spPr>
          <a:xfrm>
            <a:off x="911258" y="717546"/>
            <a:ext cx="9144000" cy="2387600"/>
          </a:xfrm>
        </p:spPr>
        <p:txBody>
          <a:bodyPr/>
          <a:lstStyle/>
          <a:p>
            <a:r>
              <a:rPr lang="zh-CN" altLang="en-US" dirty="0"/>
              <a:t>类图</a:t>
            </a:r>
          </a:p>
        </p:txBody>
      </p:sp>
      <p:sp>
        <p:nvSpPr>
          <p:cNvPr id="5" name="副标题 4">
            <a:extLst>
              <a:ext uri="{FF2B5EF4-FFF2-40B4-BE49-F238E27FC236}">
                <a16:creationId xmlns:a16="http://schemas.microsoft.com/office/drawing/2014/main" id="{4A8510BF-5FF2-4E86-B981-5C8E9365BC5D}"/>
              </a:ext>
            </a:extLst>
          </p:cNvPr>
          <p:cNvSpPr>
            <a:spLocks noGrp="1"/>
          </p:cNvSpPr>
          <p:nvPr>
            <p:ph type="subTitle" idx="1"/>
          </p:nvPr>
        </p:nvSpPr>
        <p:spPr/>
        <p:txBody>
          <a:bodyPr/>
          <a:lstStyle/>
          <a:p>
            <a:pPr algn="l"/>
            <a:r>
              <a:rPr lang="zh-CN" altLang="en-US" dirty="0"/>
              <a:t>类图是用来显示系统中的类、接口及它们之间的静态结构和关系的一种静态模型，它用于描述系统的结构。类图的建模贯穿系统的分析和设计阶段的始终，通常从用户能够理解的用例开始建模，最终到系统开发小组能够完全理解的类。</a:t>
            </a:r>
          </a:p>
        </p:txBody>
      </p:sp>
      <p:pic>
        <p:nvPicPr>
          <p:cNvPr id="6" name="图片 5" descr="树枝">
            <a:extLst>
              <a:ext uri="{FF2B5EF4-FFF2-40B4-BE49-F238E27FC236}">
                <a16:creationId xmlns:a16="http://schemas.microsoft.com/office/drawing/2014/main" id="{914DD474-4457-4170-A74B-0862D19CC06F}"/>
              </a:ext>
            </a:extLst>
          </p:cNvPr>
          <p:cNvPicPr>
            <a:picLocks noChangeAspect="1"/>
          </p:cNvPicPr>
          <p:nvPr/>
        </p:nvPicPr>
        <p:blipFill>
          <a:blip r:embed="rId2"/>
          <a:stretch>
            <a:fillRect/>
          </a:stretch>
        </p:blipFill>
        <p:spPr>
          <a:xfrm>
            <a:off x="1196624" y="221928"/>
            <a:ext cx="1880235" cy="991235"/>
          </a:xfrm>
          <a:prstGeom prst="ellipse">
            <a:avLst/>
          </a:prstGeom>
        </p:spPr>
      </p:pic>
    </p:spTree>
    <p:extLst>
      <p:ext uri="{BB962C8B-B14F-4D97-AF65-F5344CB8AC3E}">
        <p14:creationId xmlns:p14="http://schemas.microsoft.com/office/powerpoint/2010/main" val="27946007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00050" y="1825625"/>
            <a:ext cx="6162675" cy="4351338"/>
          </a:xfrm>
        </p:spPr>
        <p:txBody>
          <a:bodyPr/>
          <a:lstStyle/>
          <a:p>
            <a:r>
              <a:rPr lang="zh-CN" altLang="en-US" dirty="0"/>
              <a:t>类是对一组具有相同属性、操作、关系和语义的对象的抽象。主要包括名称部分</a:t>
            </a:r>
            <a:r>
              <a:rPr lang="en-US" altLang="zh-CN" dirty="0"/>
              <a:t>(Name)</a:t>
            </a:r>
            <a:r>
              <a:rPr lang="zh-CN" altLang="en-US" dirty="0"/>
              <a:t>、属性部分</a:t>
            </a:r>
            <a:r>
              <a:rPr lang="en-US" altLang="zh-CN" dirty="0"/>
              <a:t>(Attribute)</a:t>
            </a:r>
            <a:r>
              <a:rPr lang="zh-CN" altLang="en-US" dirty="0"/>
              <a:t>和操作部分</a:t>
            </a:r>
            <a:r>
              <a:rPr lang="en-US" altLang="zh-CN" dirty="0"/>
              <a:t>(Operation)</a:t>
            </a:r>
            <a:r>
              <a:rPr lang="zh-CN" altLang="en-US" dirty="0"/>
              <a:t>。在</a:t>
            </a:r>
            <a:r>
              <a:rPr lang="en-US" altLang="zh-CN" dirty="0"/>
              <a:t>UML</a:t>
            </a:r>
            <a:r>
              <a:rPr lang="zh-CN" altLang="en-US" dirty="0"/>
              <a:t>中类用一个矩形框表示，它包含三个区域，最上面是类名、中间是类的属性、最下面是类的方法，如图所示。</a:t>
            </a:r>
          </a:p>
        </p:txBody>
      </p:sp>
      <p:pic>
        <p:nvPicPr>
          <p:cNvPr id="6" name="图片 5">
            <a:extLst>
              <a:ext uri="{FF2B5EF4-FFF2-40B4-BE49-F238E27FC236}">
                <a16:creationId xmlns:a16="http://schemas.microsoft.com/office/drawing/2014/main" id="{52759CC0-CD93-4C5E-889C-FA531FDD30FB}"/>
              </a:ext>
            </a:extLst>
          </p:cNvPr>
          <p:cNvPicPr>
            <a:picLocks noChangeAspect="1"/>
          </p:cNvPicPr>
          <p:nvPr/>
        </p:nvPicPr>
        <p:blipFill>
          <a:blip r:embed="rId2"/>
          <a:stretch>
            <a:fillRect/>
          </a:stretch>
        </p:blipFill>
        <p:spPr>
          <a:xfrm>
            <a:off x="6657975" y="816135"/>
            <a:ext cx="4905627" cy="5289390"/>
          </a:xfrm>
          <a:prstGeom prst="rect">
            <a:avLst/>
          </a:prstGeom>
        </p:spPr>
      </p:pic>
    </p:spTree>
    <p:extLst>
      <p:ext uri="{BB962C8B-B14F-4D97-AF65-F5344CB8AC3E}">
        <p14:creationId xmlns:p14="http://schemas.microsoft.com/office/powerpoint/2010/main" val="1027459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61950" y="1690688"/>
            <a:ext cx="7629525" cy="4351338"/>
          </a:xfrm>
        </p:spPr>
        <p:txBody>
          <a:bodyPr/>
          <a:lstStyle/>
          <a:p>
            <a:r>
              <a:rPr lang="en-US" altLang="zh-CN" dirty="0"/>
              <a:t>1.</a:t>
            </a:r>
            <a:r>
              <a:rPr lang="zh-CN" altLang="en-US" dirty="0"/>
              <a:t>名称</a:t>
            </a:r>
          </a:p>
          <a:p>
            <a:r>
              <a:rPr lang="zh-CN" altLang="en-US" dirty="0"/>
              <a:t>每个类都必须有一个能和其他类进行区分的名称，类的名称部分是不能省略的，其他组成部分可以省略。名称</a:t>
            </a:r>
            <a:r>
              <a:rPr lang="en-US" altLang="zh-CN" dirty="0"/>
              <a:t>(Name)</a:t>
            </a:r>
            <a:r>
              <a:rPr lang="zh-CN" altLang="en-US" dirty="0"/>
              <a:t>是一个文本串，类的命名要求为由字符、数字、下划线组成的唯一的字符串即可。表示方法有以下两种。</a:t>
            </a:r>
          </a:p>
          <a:p>
            <a:pPr lvl="1"/>
            <a:r>
              <a:rPr lang="en-US" altLang="zh-CN" dirty="0"/>
              <a:t>(1)</a:t>
            </a:r>
            <a:r>
              <a:rPr lang="zh-CN" altLang="en-US" dirty="0"/>
              <a:t>简单名：如图中的“课程”</a:t>
            </a:r>
            <a:r>
              <a:rPr lang="en-US" altLang="zh-CN" dirty="0"/>
              <a:t>,</a:t>
            </a:r>
            <a:r>
              <a:rPr lang="zh-CN" altLang="en-US" dirty="0"/>
              <a:t>它只是一个单独的名称。</a:t>
            </a:r>
          </a:p>
          <a:p>
            <a:pPr lvl="1"/>
            <a:r>
              <a:rPr lang="en-US" altLang="zh-CN" dirty="0"/>
              <a:t>(2)</a:t>
            </a:r>
            <a:r>
              <a:rPr lang="zh-CN" altLang="en-US" dirty="0"/>
              <a:t>全名：也称为路径名，就是在类名前面加上包的名称</a:t>
            </a:r>
            <a:endParaRPr lang="en-US" altLang="zh-CN" dirty="0"/>
          </a:p>
          <a:p>
            <a:endParaRPr lang="zh-CN" altLang="en-US" dirty="0"/>
          </a:p>
        </p:txBody>
      </p:sp>
      <p:pic>
        <p:nvPicPr>
          <p:cNvPr id="4" name="图片 3">
            <a:extLst>
              <a:ext uri="{FF2B5EF4-FFF2-40B4-BE49-F238E27FC236}">
                <a16:creationId xmlns:a16="http://schemas.microsoft.com/office/drawing/2014/main" id="{1831B71D-253A-4A8E-8429-FB21920153E6}"/>
              </a:ext>
            </a:extLst>
          </p:cNvPr>
          <p:cNvPicPr>
            <a:picLocks noChangeAspect="1"/>
          </p:cNvPicPr>
          <p:nvPr/>
        </p:nvPicPr>
        <p:blipFill>
          <a:blip r:embed="rId2"/>
          <a:stretch>
            <a:fillRect/>
          </a:stretch>
        </p:blipFill>
        <p:spPr>
          <a:xfrm>
            <a:off x="8011733" y="1595438"/>
            <a:ext cx="3818317" cy="4117021"/>
          </a:xfrm>
          <a:prstGeom prst="rect">
            <a:avLst/>
          </a:prstGeom>
        </p:spPr>
      </p:pic>
    </p:spTree>
    <p:extLst>
      <p:ext uri="{BB962C8B-B14F-4D97-AF65-F5344CB8AC3E}">
        <p14:creationId xmlns:p14="http://schemas.microsoft.com/office/powerpoint/2010/main" val="2900416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462812"/>
          </a:xfrm>
          <a:ln>
            <a:solidFill>
              <a:schemeClr val="tx1"/>
            </a:solidFill>
          </a:ln>
        </p:spPr>
        <p:txBody>
          <a:bodyPr/>
          <a:lstStyle/>
          <a:p>
            <a:r>
              <a:rPr lang="en-US" altLang="zh-CN" dirty="0"/>
              <a:t>2.</a:t>
            </a:r>
            <a:r>
              <a:rPr lang="zh-CN" altLang="en-US" dirty="0"/>
              <a:t>属性</a:t>
            </a:r>
            <a:endParaRPr lang="en-US" altLang="zh-CN" dirty="0"/>
          </a:p>
          <a:p>
            <a:r>
              <a:rPr lang="zh-CN" altLang="en-US" dirty="0"/>
              <a:t>属性描述了类在软件系统中代表的事物（即对象）所具备的特性。类可以有任意数目的属性，也可以没有属性。类如果有属性，则每一个属性都必须有一个名字，另外还可以有其他的描述信息，如可见性、数据类型、默认值等。</a:t>
            </a:r>
            <a:endParaRPr lang="en-US" altLang="zh-CN" dirty="0"/>
          </a:p>
          <a:p>
            <a:r>
              <a:rPr lang="zh-CN" altLang="en-US" dirty="0"/>
              <a:t>在</a:t>
            </a:r>
            <a:r>
              <a:rPr lang="en-US" altLang="zh-CN" dirty="0"/>
              <a:t>UML</a:t>
            </a:r>
            <a:r>
              <a:rPr lang="zh-CN" altLang="en-US" dirty="0"/>
              <a:t>中，</a:t>
            </a:r>
            <a:r>
              <a:rPr lang="zh-CN" altLang="en-US" dirty="0">
                <a:solidFill>
                  <a:srgbClr val="FF0000"/>
                </a:solidFill>
              </a:rPr>
              <a:t>类属性</a:t>
            </a:r>
            <a:r>
              <a:rPr lang="zh-CN" altLang="en-US" dirty="0"/>
              <a:t>的语法为：</a:t>
            </a:r>
            <a:endParaRPr lang="en-US" altLang="zh-CN" dirty="0"/>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属性名</a:t>
            </a:r>
            <a:r>
              <a:rPr lang="en-US" altLang="zh-CN" dirty="0">
                <a:highlight>
                  <a:srgbClr val="FFFF00"/>
                </a:highlight>
              </a:rPr>
              <a:t>[:</a:t>
            </a:r>
            <a:r>
              <a:rPr lang="zh-CN" altLang="en-US" dirty="0">
                <a:highlight>
                  <a:srgbClr val="FFFF00"/>
                </a:highlight>
              </a:rPr>
              <a:t>类型</a:t>
            </a:r>
            <a:r>
              <a:rPr lang="en-US" altLang="zh-CN" dirty="0">
                <a:highlight>
                  <a:srgbClr val="FFFF00"/>
                </a:highlight>
              </a:rPr>
              <a:t>][=</a:t>
            </a:r>
            <a:r>
              <a:rPr lang="zh-CN" altLang="en-US" dirty="0">
                <a:highlight>
                  <a:srgbClr val="FFFF00"/>
                </a:highlight>
              </a:rPr>
              <a:t>初始值</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endParaRPr lang="zh-CN" altLang="en-US" dirty="0">
              <a:highlight>
                <a:srgbClr val="FFFF00"/>
              </a:highlight>
            </a:endParaRPr>
          </a:p>
        </p:txBody>
      </p:sp>
    </p:spTree>
    <p:extLst>
      <p:ext uri="{BB962C8B-B14F-4D97-AF65-F5344CB8AC3E}">
        <p14:creationId xmlns:p14="http://schemas.microsoft.com/office/powerpoint/2010/main" val="6777454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类属性</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：类中属性的可见性主要包括公有</a:t>
            </a:r>
            <a:r>
              <a:rPr lang="en-US" altLang="zh-CN" dirty="0"/>
              <a:t>(Public).</a:t>
            </a:r>
            <a:r>
              <a:rPr lang="zh-CN" altLang="en-US" dirty="0"/>
              <a:t>私有</a:t>
            </a:r>
            <a:r>
              <a:rPr lang="en-US" altLang="zh-CN" dirty="0"/>
              <a:t>(Private)</a:t>
            </a:r>
            <a:r>
              <a:rPr lang="zh-CN" altLang="en-US" dirty="0"/>
              <a:t>和受保护</a:t>
            </a:r>
            <a:r>
              <a:rPr lang="en-US" altLang="zh-CN" dirty="0"/>
              <a:t>(Protected),</a:t>
            </a:r>
            <a:r>
              <a:rPr lang="zh-CN" altLang="en-US" dirty="0"/>
              <a:t>在</a:t>
            </a:r>
            <a:r>
              <a:rPr lang="en-US" altLang="zh-CN" dirty="0"/>
              <a:t>UML</a:t>
            </a:r>
            <a:r>
              <a:rPr lang="zh-CN" altLang="en-US" dirty="0"/>
              <a:t>中，用“</a:t>
            </a:r>
            <a:r>
              <a:rPr lang="en-US" altLang="zh-CN" dirty="0"/>
              <a:t>+</a:t>
            </a:r>
            <a:r>
              <a:rPr lang="zh-CN" altLang="en-US" dirty="0"/>
              <a:t>”表达公有类型，用“</a:t>
            </a:r>
            <a:r>
              <a:rPr lang="en-US" altLang="zh-CN" dirty="0"/>
              <a:t>-</a:t>
            </a:r>
            <a:r>
              <a:rPr lang="zh-CN" altLang="en-US" dirty="0"/>
              <a:t>”表达私有类型，而用“</a:t>
            </a:r>
            <a:r>
              <a:rPr lang="en-US" altLang="zh-CN" dirty="0"/>
              <a:t>#</a:t>
            </a:r>
            <a:r>
              <a:rPr lang="zh-CN" altLang="en-US" dirty="0"/>
              <a:t>”表达受保护类型。</a:t>
            </a:r>
            <a:r>
              <a:rPr lang="en-US" altLang="zh-CN" dirty="0"/>
              <a:t>UML</a:t>
            </a:r>
            <a:r>
              <a:rPr lang="zh-CN" altLang="en-US" dirty="0"/>
              <a:t>的类中不存在默认的可见性，如果没有显示任何一种符号，就表示没有定义该属性的可见性。</a:t>
            </a:r>
          </a:p>
          <a:p>
            <a:pPr>
              <a:lnSpc>
                <a:spcPct val="120000"/>
              </a:lnSpc>
            </a:pPr>
            <a:r>
              <a:rPr lang="en-US" altLang="zh-CN" dirty="0"/>
              <a:t>(2)	</a:t>
            </a:r>
            <a:r>
              <a:rPr lang="zh-CN" altLang="en-US" b="1" dirty="0"/>
              <a:t>属性名</a:t>
            </a:r>
            <a:r>
              <a:rPr lang="zh-CN" altLang="en-US" dirty="0"/>
              <a:t>：每个属性都必须有一个名字以区别于类中的其他属性，是类的一个特性。属性名由描述所属类的特性的名词或名词短语组成。按照</a:t>
            </a:r>
            <a:r>
              <a:rPr lang="en-US" altLang="zh-CN" dirty="0"/>
              <a:t>UML</a:t>
            </a:r>
            <a:r>
              <a:rPr lang="zh-CN" altLang="en-US" dirty="0"/>
              <a:t>的约定，单字属性名小写。如果属性名包含多个单词，这些单词要合并，且除了第一个单词外其余单词的首字母要大写。</a:t>
            </a:r>
            <a:endParaRPr lang="en-US" altLang="zh-CN" dirty="0"/>
          </a:p>
          <a:p>
            <a:pPr>
              <a:lnSpc>
                <a:spcPct val="120000"/>
              </a:lnSpc>
            </a:pPr>
            <a:r>
              <a:rPr lang="en-US" altLang="zh-CN" dirty="0"/>
              <a:t>(3)	</a:t>
            </a:r>
            <a:r>
              <a:rPr lang="zh-CN" altLang="en-US" b="1" dirty="0"/>
              <a:t>类型</a:t>
            </a:r>
            <a:r>
              <a:rPr lang="zh-CN" altLang="en-US" dirty="0"/>
              <a:t>：说明属性的数据类型。在类的图标里，可以指定每个属性值的类型。可能的类型包括字符串</a:t>
            </a:r>
            <a:r>
              <a:rPr lang="en-US" altLang="zh-CN" dirty="0"/>
              <a:t>(string)</a:t>
            </a:r>
            <a:r>
              <a:rPr lang="zh-CN" altLang="en-US" dirty="0"/>
              <a:t>、浮点型</a:t>
            </a:r>
            <a:r>
              <a:rPr lang="en-US" altLang="zh-CN" dirty="0"/>
              <a:t>(float)</a:t>
            </a:r>
            <a:r>
              <a:rPr lang="zh-CN" altLang="en-US" dirty="0"/>
              <a:t>、整型</a:t>
            </a:r>
            <a:r>
              <a:rPr lang="en-US" altLang="zh-CN" dirty="0"/>
              <a:t>(int)</a:t>
            </a:r>
            <a:r>
              <a:rPr lang="zh-CN" altLang="en-US" dirty="0"/>
              <a:t>和布尔型</a:t>
            </a:r>
            <a:r>
              <a:rPr lang="en-US" altLang="zh-CN" dirty="0"/>
              <a:t>(</a:t>
            </a:r>
            <a:r>
              <a:rPr lang="en-US" altLang="zh-CN" dirty="0" err="1"/>
              <a:t>boolean</a:t>
            </a:r>
            <a:r>
              <a:rPr lang="en-US" altLang="zh-CN" dirty="0"/>
              <a:t>)(</a:t>
            </a:r>
            <a:r>
              <a:rPr lang="zh-CN" altLang="en-US" dirty="0"/>
              <a:t>以及其他的枚举类型</a:t>
            </a:r>
            <a:r>
              <a:rPr lang="en-US" altLang="zh-CN" dirty="0"/>
              <a:t>)</a:t>
            </a:r>
            <a:r>
              <a:rPr lang="zh-CN" altLang="en-US" dirty="0"/>
              <a:t>。指明类型时，需要在属性值后面加上类型名，中间用冒号隔开。还可以为属性指定一个默认值。</a:t>
            </a:r>
          </a:p>
          <a:p>
            <a:pPr>
              <a:lnSpc>
                <a:spcPct val="120000"/>
              </a:lnSpc>
            </a:pPr>
            <a:r>
              <a:rPr lang="en-US" altLang="zh-CN" dirty="0"/>
              <a:t>(4)	</a:t>
            </a:r>
            <a:r>
              <a:rPr lang="zh-CN" altLang="en-US" b="1" dirty="0"/>
              <a:t>初始值</a:t>
            </a:r>
            <a:r>
              <a:rPr lang="zh-CN" altLang="en-US" dirty="0"/>
              <a:t>：为了保护系统的完整性，防止漏掉取值或被非法的值破坏系统的完整性，可以设定属性的初始值。</a:t>
            </a:r>
            <a:endParaRPr lang="en-US" altLang="zh-CN" dirty="0"/>
          </a:p>
          <a:p>
            <a:pPr>
              <a:lnSpc>
                <a:spcPct val="120000"/>
              </a:lnSpc>
            </a:pPr>
            <a:r>
              <a:rPr lang="en-US" altLang="zh-CN" dirty="0"/>
              <a:t>(5)	</a:t>
            </a:r>
            <a:r>
              <a:rPr lang="zh-CN" altLang="en-US" b="1" dirty="0"/>
              <a:t>属性字符串</a:t>
            </a:r>
            <a:r>
              <a:rPr lang="zh-CN" altLang="en-US" dirty="0"/>
              <a:t>：属性字符串用来指定关于属性的其他信息，例如某个属性应该是永久的。任何希望添加在属性定义字符串值但又没有合适地方可以加入的规则，都可以放在属性字符串里。</a:t>
            </a:r>
          </a:p>
          <a:p>
            <a:pPr>
              <a:lnSpc>
                <a:spcPct val="120000"/>
              </a:lnSpc>
            </a:pPr>
            <a:endParaRPr lang="zh-CN" altLang="en-US" dirty="0"/>
          </a:p>
        </p:txBody>
      </p:sp>
    </p:spTree>
    <p:extLst>
      <p:ext uri="{BB962C8B-B14F-4D97-AF65-F5344CB8AC3E}">
        <p14:creationId xmlns:p14="http://schemas.microsoft.com/office/powerpoint/2010/main" val="3160929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519373"/>
          </a:xfrm>
          <a:ln>
            <a:solidFill>
              <a:schemeClr val="tx1"/>
            </a:solidFill>
          </a:ln>
        </p:spPr>
        <p:txBody>
          <a:bodyPr/>
          <a:lstStyle/>
          <a:p>
            <a:r>
              <a:rPr lang="en-US" altLang="zh-CN" dirty="0"/>
              <a:t>3.</a:t>
            </a:r>
            <a:r>
              <a:rPr lang="zh-CN" altLang="en-US" dirty="0"/>
              <a:t>操作</a:t>
            </a:r>
            <a:endParaRPr lang="en-US" altLang="zh-CN" dirty="0"/>
          </a:p>
          <a:p>
            <a:r>
              <a:rPr lang="zh-CN" altLang="en-US" dirty="0"/>
              <a:t>操作是对类的对象所能做的事务的一个抽象。一个类可以有任意数量的操作或者根本没有操作。类如果有操作，则每一个操作也都有一个名字，其他可选的信息包括可见性、参数的名字、参数类型、参数默认值和操作的返回值的类型等。</a:t>
            </a:r>
          </a:p>
          <a:p>
            <a:r>
              <a:rPr lang="zh-CN" altLang="en-US" dirty="0"/>
              <a:t>在</a:t>
            </a:r>
            <a:r>
              <a:rPr lang="en-US" altLang="zh-CN" dirty="0"/>
              <a:t>UML</a:t>
            </a:r>
            <a:r>
              <a:rPr lang="zh-CN" altLang="en-US" dirty="0"/>
              <a:t>中，</a:t>
            </a:r>
            <a:r>
              <a:rPr lang="zh-CN" altLang="en-US" dirty="0">
                <a:solidFill>
                  <a:srgbClr val="FF0000"/>
                </a:solidFill>
              </a:rPr>
              <a:t>类操作</a:t>
            </a:r>
            <a:r>
              <a:rPr lang="zh-CN" altLang="en-US" dirty="0"/>
              <a:t>的语法为：</a:t>
            </a:r>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操作名</a:t>
            </a:r>
            <a:r>
              <a:rPr lang="en-US" altLang="zh-CN" dirty="0">
                <a:highlight>
                  <a:srgbClr val="FFFF00"/>
                </a:highlight>
              </a:rPr>
              <a:t>[(</a:t>
            </a:r>
            <a:r>
              <a:rPr lang="zh-CN" altLang="en-US" dirty="0">
                <a:highlight>
                  <a:srgbClr val="FFFF00"/>
                </a:highlight>
              </a:rPr>
              <a:t>参数表</a:t>
            </a:r>
            <a:r>
              <a:rPr lang="en-US" altLang="zh-CN" dirty="0">
                <a:highlight>
                  <a:srgbClr val="FFFF00"/>
                </a:highlight>
              </a:rPr>
              <a:t>)][:</a:t>
            </a:r>
            <a:r>
              <a:rPr lang="zh-CN" altLang="en-US" dirty="0">
                <a:highlight>
                  <a:srgbClr val="FFFF00"/>
                </a:highlight>
              </a:rPr>
              <a:t>返回类型</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p>
          <a:p>
            <a:endParaRPr lang="zh-CN" altLang="en-US" dirty="0"/>
          </a:p>
        </p:txBody>
      </p:sp>
    </p:spTree>
    <p:extLst>
      <p:ext uri="{BB962C8B-B14F-4D97-AF65-F5344CB8AC3E}">
        <p14:creationId xmlns:p14="http://schemas.microsoft.com/office/powerpoint/2010/main" val="33493618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类操作</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199" y="1825626"/>
            <a:ext cx="10944225" cy="4169822"/>
          </a:xfrm>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：类中操作的可见性主要包括公有</a:t>
            </a:r>
            <a:r>
              <a:rPr lang="en-US" altLang="zh-CN" dirty="0"/>
              <a:t>(Public),</a:t>
            </a:r>
            <a:r>
              <a:rPr lang="zh-CN" altLang="en-US" dirty="0"/>
              <a:t>私有</a:t>
            </a:r>
            <a:r>
              <a:rPr lang="en-US" altLang="zh-CN" dirty="0"/>
              <a:t>(Private),</a:t>
            </a:r>
            <a:r>
              <a:rPr lang="zh-CN" altLang="en-US" dirty="0"/>
              <a:t>受保护</a:t>
            </a:r>
            <a:r>
              <a:rPr lang="en-US" altLang="zh-CN" dirty="0"/>
              <a:t>(Protected)</a:t>
            </a:r>
            <a:r>
              <a:rPr lang="zh-CN" altLang="en-US" dirty="0"/>
              <a:t>和包内公有</a:t>
            </a:r>
            <a:r>
              <a:rPr lang="en-US" altLang="zh-CN" dirty="0"/>
              <a:t>(Package)0</a:t>
            </a:r>
            <a:r>
              <a:rPr lang="zh-CN" altLang="en-US" dirty="0"/>
              <a:t>在</a:t>
            </a:r>
            <a:r>
              <a:rPr lang="en-US" altLang="zh-CN" dirty="0"/>
              <a:t>UML</a:t>
            </a:r>
            <a:r>
              <a:rPr lang="zh-CN" altLang="en-US" dirty="0"/>
              <a:t>中，公有类型用“</a:t>
            </a:r>
            <a:r>
              <a:rPr lang="en-US" altLang="zh-CN" dirty="0"/>
              <a:t>+”</a:t>
            </a:r>
            <a:r>
              <a:rPr lang="zh-CN" altLang="en-US" dirty="0"/>
              <a:t>表示，私有类型用“一”表示，受保护类型则用表示，而包内公有类型用“</a:t>
            </a:r>
            <a:r>
              <a:rPr lang="en-US" altLang="zh-CN" dirty="0"/>
              <a:t>〜”</a:t>
            </a:r>
            <a:r>
              <a:rPr lang="zh-CN" altLang="en-US" dirty="0"/>
              <a:t>表示。 </a:t>
            </a:r>
          </a:p>
          <a:p>
            <a:pPr>
              <a:lnSpc>
                <a:spcPct val="120000"/>
              </a:lnSpc>
            </a:pPr>
            <a:r>
              <a:rPr lang="en-US" altLang="zh-CN" dirty="0"/>
              <a:t>(2)	</a:t>
            </a:r>
            <a:r>
              <a:rPr lang="zh-CN" altLang="en-US" b="1" dirty="0"/>
              <a:t>操作名</a:t>
            </a:r>
            <a:r>
              <a:rPr lang="zh-CN" altLang="en-US" dirty="0"/>
              <a:t>：用来描述所属类的行为的动词或动词短语。</a:t>
            </a:r>
          </a:p>
          <a:p>
            <a:pPr>
              <a:lnSpc>
                <a:spcPct val="120000"/>
              </a:lnSpc>
            </a:pPr>
            <a:r>
              <a:rPr lang="en-US" altLang="zh-CN" dirty="0"/>
              <a:t>(3)	</a:t>
            </a:r>
            <a:r>
              <a:rPr lang="zh-CN" altLang="en-US" b="1" dirty="0"/>
              <a:t>参数表</a:t>
            </a:r>
            <a:r>
              <a:rPr lang="zh-CN" altLang="en-US" dirty="0"/>
              <a:t>：一些按顺序排列的属性定义了操作的输入。是可选的，即操作不一定必须有参数才行。参数的定义方式：“名称：类型气若存在多个参数，将各个参数用逗号隔开。参数可以具有默认值。</a:t>
            </a:r>
          </a:p>
          <a:p>
            <a:pPr>
              <a:lnSpc>
                <a:spcPct val="120000"/>
              </a:lnSpc>
            </a:pPr>
            <a:r>
              <a:rPr lang="en-US" altLang="zh-CN" dirty="0"/>
              <a:t>(4)	</a:t>
            </a:r>
            <a:r>
              <a:rPr lang="zh-CN" altLang="en-US" b="1" dirty="0"/>
              <a:t>返回类型</a:t>
            </a:r>
            <a:r>
              <a:rPr lang="zh-CN" altLang="en-US" dirty="0"/>
              <a:t>：是可选的，即操作不一定必须有返回类型。绝大部分编程语言只支持一个返回值。具体的编程语言一般要加一个关键字</a:t>
            </a:r>
            <a:r>
              <a:rPr lang="en-US" altLang="zh-CN" dirty="0"/>
              <a:t>void</a:t>
            </a:r>
            <a:r>
              <a:rPr lang="zh-CN" altLang="en-US" dirty="0"/>
              <a:t>来表示无返回值。</a:t>
            </a:r>
          </a:p>
          <a:p>
            <a:pPr>
              <a:lnSpc>
                <a:spcPct val="120000"/>
              </a:lnSpc>
            </a:pPr>
            <a:r>
              <a:rPr lang="en-US" altLang="zh-CN" dirty="0"/>
              <a:t>(5)	</a:t>
            </a:r>
            <a:r>
              <a:rPr lang="zh-CN" altLang="en-US" b="1" dirty="0"/>
              <a:t>属性字符串</a:t>
            </a:r>
            <a:r>
              <a:rPr lang="zh-CN" altLang="en-US" dirty="0"/>
              <a:t>：在操作的定义中加入一些除了预定义元素之外的信息。</a:t>
            </a:r>
          </a:p>
          <a:p>
            <a:pPr>
              <a:lnSpc>
                <a:spcPct val="120000"/>
              </a:lnSpc>
            </a:pPr>
            <a:r>
              <a:rPr lang="zh-CN" altLang="en-US" dirty="0"/>
              <a:t>像前面给类的属性指定附加信息一样，也可以给操作指定附加信息。在操作名后面的括号中可以说明操作所需要的参数和参数的类型。有一种操作叫</a:t>
            </a:r>
            <a:r>
              <a:rPr lang="zh-CN" altLang="en-US" dirty="0">
                <a:solidFill>
                  <a:srgbClr val="FF0000"/>
                </a:solidFill>
              </a:rPr>
              <a:t>函数</a:t>
            </a:r>
            <a:r>
              <a:rPr lang="en-US" altLang="zh-CN" dirty="0"/>
              <a:t>(Function),</a:t>
            </a:r>
            <a:r>
              <a:rPr lang="zh-CN" altLang="en-US" dirty="0"/>
              <a:t>它在完成操作后要返回一个返回值。可以指明函数的返回值及返回值的类型。</a:t>
            </a:r>
          </a:p>
          <a:p>
            <a:pPr>
              <a:lnSpc>
                <a:spcPct val="120000"/>
              </a:lnSpc>
            </a:pPr>
            <a:endParaRPr lang="zh-CN" altLang="en-US" dirty="0"/>
          </a:p>
        </p:txBody>
      </p:sp>
    </p:spTree>
    <p:extLst>
      <p:ext uri="{BB962C8B-B14F-4D97-AF65-F5344CB8AC3E}">
        <p14:creationId xmlns:p14="http://schemas.microsoft.com/office/powerpoint/2010/main" val="2849301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en-US" altLang="zh-CN" dirty="0"/>
              <a:t>4.	</a:t>
            </a:r>
            <a:r>
              <a:rPr lang="zh-CN" altLang="en-US" dirty="0"/>
              <a:t>职责</a:t>
            </a:r>
          </a:p>
          <a:p>
            <a:r>
              <a:rPr lang="zh-CN" altLang="en-US" dirty="0"/>
              <a:t>在操作列表框下面的区域，可以用来说明类的职责。职责位于操作部分下面的区域，可以用来说明类要做什么或说明另一个类的信息。类的职责可以是一个短语或一个句子。在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a:t>
            </a:r>
            <a:endParaRPr lang="en-US" altLang="zh-CN" dirty="0"/>
          </a:p>
          <a:p>
            <a:r>
              <a:rPr lang="en-US" altLang="zh-CN" dirty="0"/>
              <a:t>5.	</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的格式写在类的边上，指定个别属性的取值范围。括号中的文本指定了该类所要满足的一个或者多个规则。</a:t>
            </a:r>
          </a:p>
          <a:p>
            <a:endParaRPr lang="zh-CN" altLang="en-US" dirty="0"/>
          </a:p>
        </p:txBody>
      </p:sp>
    </p:spTree>
    <p:extLst>
      <p:ext uri="{BB962C8B-B14F-4D97-AF65-F5344CB8AC3E}">
        <p14:creationId xmlns:p14="http://schemas.microsoft.com/office/powerpoint/2010/main" val="11135122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92500" lnSpcReduction="10000"/>
          </a:bodyPr>
          <a:lstStyle/>
          <a:p>
            <a:pPr marL="0" indent="0">
              <a:buNone/>
            </a:pPr>
            <a:r>
              <a:rPr lang="en-US" altLang="zh-CN" dirty="0"/>
              <a:t>1.	</a:t>
            </a:r>
            <a:r>
              <a:rPr lang="zh-CN" altLang="en-US" b="1" dirty="0"/>
              <a:t>什么是对象</a:t>
            </a:r>
          </a:p>
          <a:p>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r>
              <a:rPr lang="zh-CN" altLang="en-US" dirty="0"/>
              <a:t>一个对象通常包含以下几部分。</a:t>
            </a:r>
          </a:p>
          <a:p>
            <a:pPr lvl="1"/>
            <a:r>
              <a:rPr lang="zh-CN" altLang="en-US" dirty="0">
                <a:solidFill>
                  <a:srgbClr val="FF0000"/>
                </a:solidFill>
              </a:rPr>
              <a:t>标识</a:t>
            </a:r>
            <a:r>
              <a:rPr lang="zh-CN" altLang="en-US" dirty="0"/>
              <a:t>（名字）：为了将一个对象与其他的对象区分开，通常会给对象起一个“标识”，也就是“对象名”。</a:t>
            </a:r>
          </a:p>
          <a:p>
            <a:pPr lvl="1"/>
            <a:r>
              <a:rPr lang="zh-CN" altLang="en-US" dirty="0">
                <a:solidFill>
                  <a:srgbClr val="FF0000"/>
                </a:solidFill>
              </a:rPr>
              <a:t>状态</a:t>
            </a:r>
            <a:r>
              <a:rPr lang="zh-CN" altLang="en-US" dirty="0"/>
              <a:t>（属性）：对象的状态包括对象的所有属性（通常是静态的）和这些属性的当前值（通常是动态的）。</a:t>
            </a:r>
          </a:p>
          <a:p>
            <a:pPr lvl="1"/>
            <a:r>
              <a:rPr lang="zh-CN" altLang="en-US" dirty="0">
                <a:solidFill>
                  <a:srgbClr val="FF0000"/>
                </a:solidFill>
              </a:rPr>
              <a:t>行为</a:t>
            </a:r>
            <a:r>
              <a:rPr lang="zh-CN" altLang="en-US" dirty="0"/>
              <a:t>（方法，事件）：没有一个对象是孤立存在的，对象可以被操作，也可以操作别的对象。而行为就是一个对象根据它的状态改变和消息传送所釆取的行动和所做出的反应。</a:t>
            </a:r>
          </a:p>
          <a:p>
            <a:endParaRPr lang="zh-CN" altLang="en-US" dirty="0"/>
          </a:p>
        </p:txBody>
      </p:sp>
    </p:spTree>
    <p:extLst>
      <p:ext uri="{BB962C8B-B14F-4D97-AF65-F5344CB8AC3E}">
        <p14:creationId xmlns:p14="http://schemas.microsoft.com/office/powerpoint/2010/main" val="21071334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类与对象的</a:t>
            </a:r>
            <a:r>
              <a:rPr lang="zh-CN" altLang="en-US" b="1" dirty="0"/>
              <a:t>区别</a:t>
            </a:r>
            <a:r>
              <a:rPr lang="zh-CN" altLang="en-US" dirty="0"/>
              <a:t>：</a:t>
            </a:r>
            <a:endParaRPr lang="en-US" altLang="zh-CN" dirty="0"/>
          </a:p>
          <a:p>
            <a:pPr lvl="1"/>
            <a:r>
              <a:rPr lang="zh-CN" altLang="en-US" dirty="0"/>
              <a:t>（</a:t>
            </a:r>
            <a:r>
              <a:rPr lang="en-US" altLang="zh-CN" dirty="0"/>
              <a:t>1</a:t>
            </a:r>
            <a:r>
              <a:rPr lang="zh-CN" altLang="en-US" dirty="0"/>
              <a:t>）</a:t>
            </a:r>
            <a:r>
              <a:rPr lang="en-US" altLang="zh-CN" dirty="0"/>
              <a:t>	</a:t>
            </a:r>
            <a:r>
              <a:rPr lang="zh-CN" altLang="en-US" dirty="0"/>
              <a:t>对象是一个存在于时间和空间中的具体实体，而类仅代表一个抽象，抽象出对象的“本质”。</a:t>
            </a:r>
            <a:endParaRPr lang="en-US" altLang="zh-CN" dirty="0"/>
          </a:p>
          <a:p>
            <a:pPr lvl="1"/>
            <a:r>
              <a:rPr lang="zh-CN" altLang="en-US" dirty="0"/>
              <a:t>（</a:t>
            </a:r>
            <a:r>
              <a:rPr lang="en-US" altLang="zh-CN" dirty="0"/>
              <a:t>2</a:t>
            </a:r>
            <a:r>
              <a:rPr lang="zh-CN" altLang="en-US" dirty="0"/>
              <a:t>）	类是共享一个公用结构和一个公共行为对象集合。</a:t>
            </a:r>
          </a:p>
          <a:p>
            <a:pPr lvl="1"/>
            <a:r>
              <a:rPr lang="zh-CN" altLang="en-US" dirty="0"/>
              <a:t>（</a:t>
            </a:r>
            <a:r>
              <a:rPr lang="en-US" altLang="zh-CN" dirty="0"/>
              <a:t>3</a:t>
            </a:r>
            <a:r>
              <a:rPr lang="zh-CN" altLang="en-US" dirty="0"/>
              <a:t>）	类是</a:t>
            </a:r>
            <a:r>
              <a:rPr lang="zh-CN" altLang="en-US" b="1" dirty="0"/>
              <a:t>静态</a:t>
            </a:r>
            <a:r>
              <a:rPr lang="zh-CN" altLang="en-US" dirty="0"/>
              <a:t>的，对象是</a:t>
            </a:r>
            <a:r>
              <a:rPr lang="zh-CN" altLang="en-US" b="1" dirty="0"/>
              <a:t>动态</a:t>
            </a:r>
            <a:r>
              <a:rPr lang="zh-CN" altLang="en-US" dirty="0"/>
              <a:t>的；</a:t>
            </a:r>
            <a:endParaRPr lang="en-US" altLang="zh-CN" dirty="0"/>
          </a:p>
          <a:p>
            <a:pPr marL="457200" lvl="1" indent="0">
              <a:buNone/>
            </a:pPr>
            <a:r>
              <a:rPr lang="en-US" altLang="zh-CN" dirty="0"/>
              <a:t>               </a:t>
            </a:r>
            <a:r>
              <a:rPr lang="zh-CN" altLang="en-US" dirty="0"/>
              <a:t>类是</a:t>
            </a:r>
            <a:r>
              <a:rPr lang="zh-CN" altLang="en-US" b="1" dirty="0"/>
              <a:t>一般化</a:t>
            </a:r>
            <a:r>
              <a:rPr lang="zh-CN" altLang="en-US" dirty="0"/>
              <a:t>，对象是</a:t>
            </a:r>
            <a:r>
              <a:rPr lang="zh-CN" altLang="en-US" b="1" dirty="0"/>
              <a:t>个性化</a:t>
            </a:r>
            <a:r>
              <a:rPr lang="zh-CN" altLang="en-US" dirty="0"/>
              <a:t>；</a:t>
            </a:r>
            <a:endParaRPr lang="en-US" altLang="zh-CN" dirty="0"/>
          </a:p>
          <a:p>
            <a:pPr marL="457200" lvl="1" indent="0">
              <a:buNone/>
            </a:pPr>
            <a:r>
              <a:rPr lang="en-US" altLang="zh-CN" dirty="0"/>
              <a:t>		</a:t>
            </a:r>
            <a:r>
              <a:rPr lang="zh-CN" altLang="en-US" dirty="0"/>
              <a:t>类是</a:t>
            </a:r>
            <a:r>
              <a:rPr lang="zh-CN" altLang="en-US" b="1" dirty="0"/>
              <a:t>定义</a:t>
            </a:r>
            <a:r>
              <a:rPr lang="zh-CN" altLang="en-US" dirty="0"/>
              <a:t>，对象是</a:t>
            </a:r>
            <a:r>
              <a:rPr lang="zh-CN" altLang="en-US" b="1" dirty="0"/>
              <a:t>实例</a:t>
            </a:r>
            <a:r>
              <a:rPr lang="zh-CN" altLang="en-US" dirty="0"/>
              <a:t>；</a:t>
            </a:r>
            <a:endParaRPr lang="en-US" altLang="zh-CN" dirty="0"/>
          </a:p>
          <a:p>
            <a:pPr marL="457200" lvl="1" indent="0">
              <a:buNone/>
            </a:pPr>
            <a:r>
              <a:rPr lang="en-US" altLang="zh-CN" dirty="0"/>
              <a:t>		</a:t>
            </a:r>
            <a:r>
              <a:rPr lang="zh-CN" altLang="en-US" dirty="0"/>
              <a:t>类是</a:t>
            </a:r>
            <a:r>
              <a:rPr lang="zh-CN" altLang="en-US" b="1" dirty="0"/>
              <a:t>抽象</a:t>
            </a:r>
            <a:r>
              <a:rPr lang="zh-CN" altLang="en-US" dirty="0"/>
              <a:t>、对象是</a:t>
            </a:r>
            <a:r>
              <a:rPr lang="zh-CN" altLang="en-US" b="1" dirty="0"/>
              <a:t>具体</a:t>
            </a:r>
            <a:r>
              <a:rPr lang="zh-CN" altLang="en-US" dirty="0"/>
              <a:t>。</a:t>
            </a:r>
          </a:p>
          <a:p>
            <a:pPr lvl="1"/>
            <a:endParaRPr lang="zh-CN" altLang="en-US" dirty="0"/>
          </a:p>
        </p:txBody>
      </p:sp>
      <p:pic>
        <p:nvPicPr>
          <p:cNvPr id="4" name="图片 3" descr="树枝">
            <a:extLst>
              <a:ext uri="{FF2B5EF4-FFF2-40B4-BE49-F238E27FC236}">
                <a16:creationId xmlns:a16="http://schemas.microsoft.com/office/drawing/2014/main" id="{1ABCC59E-BEB3-4C50-B5B4-731BFC303B31}"/>
              </a:ext>
            </a:extLst>
          </p:cNvPr>
          <p:cNvPicPr>
            <a:picLocks noChangeAspect="1"/>
          </p:cNvPicPr>
          <p:nvPr/>
        </p:nvPicPr>
        <p:blipFill>
          <a:blip r:embed="rId2"/>
          <a:stretch>
            <a:fillRect/>
          </a:stretch>
        </p:blipFill>
        <p:spPr>
          <a:xfrm>
            <a:off x="5155882" y="365125"/>
            <a:ext cx="1880235" cy="991235"/>
          </a:xfrm>
          <a:prstGeom prst="ellipse">
            <a:avLst/>
          </a:prstGeom>
        </p:spPr>
      </p:pic>
    </p:spTree>
    <p:extLst>
      <p:ext uri="{BB962C8B-B14F-4D97-AF65-F5344CB8AC3E}">
        <p14:creationId xmlns:p14="http://schemas.microsoft.com/office/powerpoint/2010/main" val="6541470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91A31-049A-4569-B707-AFA14F28A383}"/>
              </a:ext>
            </a:extLst>
          </p:cNvPr>
          <p:cNvSpPr>
            <a:spLocks noGrp="1"/>
          </p:cNvSpPr>
          <p:nvPr>
            <p:ph type="title"/>
          </p:nvPr>
        </p:nvSpPr>
        <p:spPr/>
        <p:txBody>
          <a:bodyPr/>
          <a:lstStyle/>
          <a:p>
            <a:r>
              <a:rPr lang="zh-CN" altLang="en-US" dirty="0"/>
              <a:t>用例的概念</a:t>
            </a:r>
          </a:p>
        </p:txBody>
      </p:sp>
      <p:sp>
        <p:nvSpPr>
          <p:cNvPr id="3" name="内容占位符 2">
            <a:extLst>
              <a:ext uri="{FF2B5EF4-FFF2-40B4-BE49-F238E27FC236}">
                <a16:creationId xmlns:a16="http://schemas.microsoft.com/office/drawing/2014/main" id="{60BC27CA-7475-4590-BCE5-FE556589D22D}"/>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r>
              <a:rPr lang="zh-CN" altLang="en-US" dirty="0">
                <a:latin typeface="微软雅黑" panose="020B0503020204020204" pitchFamily="34" charset="-122"/>
                <a:ea typeface="微软雅黑" panose="020B0503020204020204" pitchFamily="34" charset="-122"/>
              </a:rPr>
              <a:t>用例模型的基本组成部分有用例、角色（或参与者）和系统。用例用于描述系统的功能，也就是从用户的角度来说，系统具体应包含哪些功能，帮助分析人员理解系统的行为，它是对系统功能的宏观的、整体的描述，一个完整的系统通常包含许多用例，每个用例具体说明应完成的功能；参与者是指那些与系统进行交互的外部实体，通常它是系统的一个用户，但它也可以是其他系统或硬件设备，总之凡是需要与系统进行交互的任何实体都可以称作参与者，用例往往必须向参与者传递一些数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这些数值是参与者在系统中获得的信息。</a:t>
            </a:r>
          </a:p>
        </p:txBody>
      </p:sp>
    </p:spTree>
    <p:extLst>
      <p:ext uri="{BB962C8B-B14F-4D97-AF65-F5344CB8AC3E}">
        <p14:creationId xmlns:p14="http://schemas.microsoft.com/office/powerpoint/2010/main" val="32352680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810500" cy="4351338"/>
          </a:xfrm>
        </p:spPr>
        <p:txBody>
          <a:bodyPr>
            <a:normAutofit fontScale="92500" lnSpcReduction="10000"/>
          </a:bodyPr>
          <a:lstStyle/>
          <a:p>
            <a:r>
              <a:rPr lang="en-US" altLang="zh-CN" dirty="0"/>
              <a:t>2.	</a:t>
            </a:r>
            <a:r>
              <a:rPr lang="zh-CN" altLang="en-US" dirty="0"/>
              <a:t>对象图</a:t>
            </a:r>
          </a:p>
          <a:p>
            <a:r>
              <a:rPr lang="zh-CN" altLang="en-US" dirty="0"/>
              <a:t>对象图（</a:t>
            </a:r>
            <a:r>
              <a:rPr lang="en-US" altLang="zh-CN" dirty="0" err="1"/>
              <a:t>ObjectDiagram</a:t>
            </a:r>
            <a:r>
              <a:rPr lang="zh-CN" altLang="en-US" dirty="0"/>
              <a:t>）描述的是参与交互的各个对象在交互过程中某一时刻的状态。对象图可以被看作是类图在某一时刻的实例。在</a:t>
            </a:r>
            <a:r>
              <a:rPr lang="en-US" altLang="zh-CN" dirty="0"/>
              <a:t>UML</a:t>
            </a:r>
            <a:r>
              <a:rPr lang="zh-CN" altLang="en-US" dirty="0"/>
              <a:t>中，对象图使用的是与类图相同的符号和关系，因为对象就是类的实例，如图所示。</a:t>
            </a:r>
          </a:p>
          <a:p>
            <a:r>
              <a:rPr lang="zh-CN" altLang="en-US" dirty="0"/>
              <a:t>对象图主要包括以下几部分。</a:t>
            </a:r>
          </a:p>
          <a:p>
            <a:pPr lvl="1"/>
            <a:r>
              <a:rPr lang="zh-CN" altLang="en-US" dirty="0">
                <a:solidFill>
                  <a:srgbClr val="FF0000"/>
                </a:solidFill>
              </a:rPr>
              <a:t>对象名</a:t>
            </a:r>
            <a:r>
              <a:rPr lang="zh-CN" altLang="en-US" dirty="0"/>
              <a:t>：由于对象是一个类的实例，因此其名称的格式是“对象名：类名”，这两个部分是可选的，但如果是包含类名，则必须加上**：”，另外为了和类名区分，还必须加上下划线。</a:t>
            </a:r>
          </a:p>
          <a:p>
            <a:pPr lvl="1"/>
            <a:r>
              <a:rPr lang="zh-CN" altLang="en-US" dirty="0">
                <a:solidFill>
                  <a:srgbClr val="FF0000"/>
                </a:solidFill>
              </a:rPr>
              <a:t>属性</a:t>
            </a:r>
            <a:r>
              <a:rPr lang="zh-CN" altLang="en-US" dirty="0"/>
              <a:t>：由于对象是一个具体的事物，因此所有的属性值都已经确定，因此通常会在属性的后面列出其值。</a:t>
            </a:r>
          </a:p>
          <a:p>
            <a:endParaRPr lang="zh-CN" altLang="en-US" dirty="0"/>
          </a:p>
        </p:txBody>
      </p:sp>
      <p:pic>
        <p:nvPicPr>
          <p:cNvPr id="5" name="图片 4">
            <a:extLst>
              <a:ext uri="{FF2B5EF4-FFF2-40B4-BE49-F238E27FC236}">
                <a16:creationId xmlns:a16="http://schemas.microsoft.com/office/drawing/2014/main" id="{92A1DB85-4925-4B96-BBEF-F1FA9043A543}"/>
              </a:ext>
            </a:extLst>
          </p:cNvPr>
          <p:cNvPicPr>
            <a:picLocks noChangeAspect="1"/>
          </p:cNvPicPr>
          <p:nvPr/>
        </p:nvPicPr>
        <p:blipFill>
          <a:blip r:embed="rId2"/>
          <a:stretch>
            <a:fillRect/>
          </a:stretch>
        </p:blipFill>
        <p:spPr>
          <a:xfrm>
            <a:off x="8458199" y="2819400"/>
            <a:ext cx="3526971" cy="2057400"/>
          </a:xfrm>
          <a:prstGeom prst="rect">
            <a:avLst/>
          </a:prstGeom>
        </p:spPr>
      </p:pic>
    </p:spTree>
    <p:extLst>
      <p:ext uri="{BB962C8B-B14F-4D97-AF65-F5344CB8AC3E}">
        <p14:creationId xmlns:p14="http://schemas.microsoft.com/office/powerpoint/2010/main" val="15089847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r>
              <a:rPr lang="en-US" altLang="zh-CN" dirty="0"/>
              <a:t>——</a:t>
            </a:r>
            <a:r>
              <a:rPr lang="zh-CN" altLang="en-US" dirty="0"/>
              <a:t>类图与对象图</a:t>
            </a:r>
          </a:p>
        </p:txBody>
      </p:sp>
      <p:sp>
        <p:nvSpPr>
          <p:cNvPr id="4" name="文本占位符 3">
            <a:extLst>
              <a:ext uri="{FF2B5EF4-FFF2-40B4-BE49-F238E27FC236}">
                <a16:creationId xmlns:a16="http://schemas.microsoft.com/office/drawing/2014/main" id="{65B33725-4CC9-4DF0-91D6-E468DE4FE4E5}"/>
              </a:ext>
            </a:extLst>
          </p:cNvPr>
          <p:cNvSpPr>
            <a:spLocks noGrp="1"/>
          </p:cNvSpPr>
          <p:nvPr>
            <p:ph type="body" idx="1"/>
          </p:nvPr>
        </p:nvSpPr>
        <p:spPr/>
        <p:txBody>
          <a:bodyPr/>
          <a:lstStyle/>
          <a:p>
            <a:r>
              <a:rPr lang="zh-CN" altLang="en-US" dirty="0"/>
              <a:t>类图</a:t>
            </a:r>
          </a:p>
        </p:txBody>
      </p:sp>
      <p:sp>
        <p:nvSpPr>
          <p:cNvPr id="5" name="内容占位符 4">
            <a:extLst>
              <a:ext uri="{FF2B5EF4-FFF2-40B4-BE49-F238E27FC236}">
                <a16:creationId xmlns:a16="http://schemas.microsoft.com/office/drawing/2014/main" id="{A41D903F-7E28-47C1-AA5B-5B41B86B8EA0}"/>
              </a:ext>
            </a:extLst>
          </p:cNvPr>
          <p:cNvSpPr>
            <a:spLocks noGrp="1"/>
          </p:cNvSpPr>
          <p:nvPr>
            <p:ph sz="half" idx="2"/>
          </p:nvPr>
        </p:nvSpPr>
        <p:spPr>
          <a:ln>
            <a:solidFill>
              <a:schemeClr val="tx1"/>
            </a:solidFill>
          </a:ln>
        </p:spPr>
        <p:txBody>
          <a:bodyPr>
            <a:normAutofit fontScale="62500" lnSpcReduction="20000"/>
          </a:bodyPr>
          <a:lstStyle/>
          <a:p>
            <a:pPr>
              <a:lnSpc>
                <a:spcPct val="120000"/>
              </a:lnSpc>
            </a:pPr>
            <a:r>
              <a:rPr lang="zh-CN" altLang="en-US" dirty="0"/>
              <a:t>类具有三个分栏：名称、属性和操作</a:t>
            </a:r>
            <a:endParaRPr lang="en-US" altLang="zh-CN" dirty="0"/>
          </a:p>
          <a:p>
            <a:pPr>
              <a:lnSpc>
                <a:spcPct val="120000"/>
              </a:lnSpc>
            </a:pPr>
            <a:r>
              <a:rPr lang="zh-CN" altLang="en-US" dirty="0"/>
              <a:t>在类的名称分栏中只有类名</a:t>
            </a:r>
            <a:endParaRPr lang="en-US" altLang="zh-CN" dirty="0"/>
          </a:p>
          <a:p>
            <a:pPr>
              <a:lnSpc>
                <a:spcPct val="120000"/>
              </a:lnSpc>
            </a:pPr>
            <a:r>
              <a:rPr lang="zh-CN" altLang="en-US" dirty="0"/>
              <a:t>类的属性分栏定义了所有属性的特征</a:t>
            </a:r>
            <a:endParaRPr lang="en-US" altLang="zh-CN" dirty="0"/>
          </a:p>
          <a:p>
            <a:pPr>
              <a:lnSpc>
                <a:spcPct val="120000"/>
              </a:lnSpc>
            </a:pPr>
            <a:r>
              <a:rPr lang="zh-CN" altLang="en-US" dirty="0"/>
              <a:t>类中列出了操作</a:t>
            </a:r>
            <a:endParaRPr lang="en-US" altLang="zh-CN" dirty="0"/>
          </a:p>
          <a:p>
            <a:pPr>
              <a:lnSpc>
                <a:spcPct val="120000"/>
              </a:lnSpc>
            </a:pPr>
            <a:r>
              <a:rPr lang="zh-CN" altLang="en-US" dirty="0"/>
              <a:t>类使用关联连接、关联使用名称、角色、多重性及约束等特征定义。类代表的是对对象的分类所以必须说明可以参与关联的对象的数目</a:t>
            </a:r>
          </a:p>
        </p:txBody>
      </p:sp>
      <p:sp>
        <p:nvSpPr>
          <p:cNvPr id="6" name="文本占位符 5">
            <a:extLst>
              <a:ext uri="{FF2B5EF4-FFF2-40B4-BE49-F238E27FC236}">
                <a16:creationId xmlns:a16="http://schemas.microsoft.com/office/drawing/2014/main" id="{E7B3133E-DC9D-4514-A5E1-2AF2F986D0EB}"/>
              </a:ext>
            </a:extLst>
          </p:cNvPr>
          <p:cNvSpPr>
            <a:spLocks noGrp="1"/>
          </p:cNvSpPr>
          <p:nvPr>
            <p:ph type="body" sz="quarter" idx="3"/>
          </p:nvPr>
        </p:nvSpPr>
        <p:spPr/>
        <p:txBody>
          <a:bodyPr/>
          <a:lstStyle/>
          <a:p>
            <a:r>
              <a:rPr lang="zh-CN" altLang="en-US" dirty="0"/>
              <a:t>对象图</a:t>
            </a:r>
          </a:p>
        </p:txBody>
      </p:sp>
      <p:sp>
        <p:nvSpPr>
          <p:cNvPr id="7" name="内容占位符 6">
            <a:extLst>
              <a:ext uri="{FF2B5EF4-FFF2-40B4-BE49-F238E27FC236}">
                <a16:creationId xmlns:a16="http://schemas.microsoft.com/office/drawing/2014/main" id="{42DC5DAA-EA83-4F32-A127-55633C583332}"/>
              </a:ext>
            </a:extLst>
          </p:cNvPr>
          <p:cNvSpPr>
            <a:spLocks noGrp="1"/>
          </p:cNvSpPr>
          <p:nvPr>
            <p:ph sz="quarter" idx="4"/>
          </p:nvPr>
        </p:nvSpPr>
        <p:spPr>
          <a:ln>
            <a:solidFill>
              <a:schemeClr val="tx1"/>
            </a:solidFill>
          </a:ln>
        </p:spPr>
        <p:txBody>
          <a:bodyPr>
            <a:normAutofit fontScale="62500" lnSpcReduction="20000"/>
          </a:bodyPr>
          <a:lstStyle/>
          <a:p>
            <a:pPr>
              <a:lnSpc>
                <a:spcPct val="120000"/>
              </a:lnSpc>
            </a:pPr>
            <a:r>
              <a:rPr lang="zh-CN" altLang="en-US" dirty="0"/>
              <a:t>对象只有两个分栏：名称和属性</a:t>
            </a:r>
            <a:endParaRPr lang="en-US" altLang="zh-CN" dirty="0"/>
          </a:p>
          <a:p>
            <a:pPr>
              <a:lnSpc>
                <a:spcPct val="120000"/>
              </a:lnSpc>
            </a:pPr>
            <a:r>
              <a:rPr lang="zh-CN" altLang="en-US" dirty="0"/>
              <a:t>对象的名称形式为“对象名：类名”，置名对象的名称形式为“：类名”</a:t>
            </a:r>
            <a:endParaRPr lang="en-US" altLang="zh-CN" dirty="0"/>
          </a:p>
          <a:p>
            <a:pPr>
              <a:lnSpc>
                <a:spcPct val="120000"/>
              </a:lnSpc>
            </a:pPr>
            <a:r>
              <a:rPr lang="zh-CN" altLang="en-US" dirty="0"/>
              <a:t>对象则只定义了属性的当前值，以便用于测试用例对象图中不包括操作，因为对于属于同一个类的对象而言，其操作是相同的</a:t>
            </a:r>
            <a:endParaRPr lang="en-US" altLang="zh-CN" dirty="0"/>
          </a:p>
          <a:p>
            <a:pPr>
              <a:lnSpc>
                <a:spcPct val="120000"/>
              </a:lnSpc>
            </a:pPr>
            <a:r>
              <a:rPr lang="zh-CN" altLang="en-US" dirty="0"/>
              <a:t>对象使用链连接，链拥有名称、角色，但是没有多重性。对象代表的是单独的实体，所有的链都是一对一的，因此不涉及多重性</a:t>
            </a:r>
          </a:p>
        </p:txBody>
      </p:sp>
    </p:spTree>
    <p:extLst>
      <p:ext uri="{BB962C8B-B14F-4D97-AF65-F5344CB8AC3E}">
        <p14:creationId xmlns:p14="http://schemas.microsoft.com/office/powerpoint/2010/main" val="13059362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5.1.3</a:t>
            </a:r>
            <a:r>
              <a:rPr lang="zh-CN" altLang="en-US" dirty="0"/>
              <a:t>接口</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4375" y="2936875"/>
            <a:ext cx="10934700" cy="3556000"/>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zh-CN" altLang="en-US" dirty="0">
                <a:latin typeface="Arial Unicode MS" panose="020B0604020202020204" pitchFamily="34" charset="-122"/>
                <a:ea typeface="Arial Unicode MS" panose="020B0604020202020204" pitchFamily="34" charset="-122"/>
              </a:rPr>
              <a:t>接口</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是描述类的部分行为的一组操作，它也是一个类提供给另一个类的一组操作。通常接口被描述为</a:t>
            </a:r>
            <a:r>
              <a:rPr lang="zh-CN" altLang="en-US" dirty="0">
                <a:solidFill>
                  <a:srgbClr val="FF0000"/>
                </a:solidFill>
                <a:latin typeface="Arial Unicode MS" panose="020B0604020202020204" pitchFamily="34" charset="-122"/>
                <a:ea typeface="Arial Unicode MS" panose="020B0604020202020204" pitchFamily="34" charset="-122"/>
              </a:rPr>
              <a:t>抽象操作</a:t>
            </a:r>
            <a:r>
              <a:rPr lang="zh-CN" altLang="en-US" dirty="0">
                <a:latin typeface="Arial Unicode MS" panose="020B0604020202020204" pitchFamily="34" charset="-122"/>
                <a:ea typeface="Arial Unicode MS" panose="020B0604020202020204" pitchFamily="34" charset="-122"/>
              </a:rPr>
              <a:t>，也就是只用</a:t>
            </a:r>
            <a:r>
              <a:rPr lang="zh-CN" altLang="en-US" dirty="0">
                <a:solidFill>
                  <a:srgbClr val="FF0000"/>
                </a:solidFill>
                <a:latin typeface="Arial Unicode MS" panose="020B0604020202020204" pitchFamily="34" charset="-122"/>
                <a:ea typeface="Arial Unicode MS" panose="020B0604020202020204" pitchFamily="34" charset="-122"/>
              </a:rPr>
              <a:t>标识</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返回值、操作名称、参数表</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说明它的行为，而真正实现部分放在使用该接口的对象中，也就是说接口只负责定义操作而不具体地实现。</a:t>
            </a:r>
          </a:p>
          <a:p>
            <a:r>
              <a:rPr lang="zh-CN" altLang="en-US" dirty="0">
                <a:latin typeface="Arial Unicode MS" panose="020B0604020202020204" pitchFamily="34" charset="-122"/>
                <a:ea typeface="Arial Unicode MS" panose="020B0604020202020204" pitchFamily="34" charset="-122"/>
              </a:rPr>
              <a:t>接口的模型表示法和类大致相同，都是用一个矩形图标来代表。和类的不同之处在于，接口只是一组操作，没有属性。在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图形上，接口的表示和类图的表示类似，只是在最上面的一层类名前加描述</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，或是简化表示，用一个圆圈表示，如图所示。</a:t>
            </a:r>
          </a:p>
          <a:p>
            <a:endParaRPr lang="zh-CN" altLang="en-US" dirty="0">
              <a:latin typeface="Arial Unicode MS" panose="020B0604020202020204" pitchFamily="34" charset="-122"/>
              <a:ea typeface="Arial Unicode MS" panose="020B0604020202020204" pitchFamily="34" charset="-122"/>
            </a:endParaRPr>
          </a:p>
        </p:txBody>
      </p:sp>
      <p:pic>
        <p:nvPicPr>
          <p:cNvPr id="5" name="图片 4">
            <a:extLst>
              <a:ext uri="{FF2B5EF4-FFF2-40B4-BE49-F238E27FC236}">
                <a16:creationId xmlns:a16="http://schemas.microsoft.com/office/drawing/2014/main" id="{9C62139D-6D8F-4D30-B207-01DA0F11FABE}"/>
              </a:ext>
            </a:extLst>
          </p:cNvPr>
          <p:cNvPicPr>
            <a:picLocks noChangeAspect="1"/>
          </p:cNvPicPr>
          <p:nvPr/>
        </p:nvPicPr>
        <p:blipFill>
          <a:blip r:embed="rId2"/>
          <a:stretch>
            <a:fillRect/>
          </a:stretch>
        </p:blipFill>
        <p:spPr>
          <a:xfrm>
            <a:off x="3995737" y="266699"/>
            <a:ext cx="5158897" cy="2409825"/>
          </a:xfrm>
          <a:prstGeom prst="rect">
            <a:avLst/>
          </a:prstGeom>
        </p:spPr>
      </p:pic>
    </p:spTree>
    <p:extLst>
      <p:ext uri="{BB962C8B-B14F-4D97-AF65-F5344CB8AC3E}">
        <p14:creationId xmlns:p14="http://schemas.microsoft.com/office/powerpoint/2010/main" val="4954805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5.1.4</a:t>
            </a:r>
            <a:r>
              <a:rPr lang="zh-CN" altLang="en-US" dirty="0"/>
              <a:t>抽象类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744200" cy="4889500"/>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a:lnSpc>
                <a:spcPct val="120000"/>
              </a:lnSpc>
            </a:pPr>
            <a:r>
              <a:rPr lang="zh-CN" altLang="en-US" dirty="0">
                <a:solidFill>
                  <a:srgbClr val="FF0000"/>
                </a:solidFill>
                <a:latin typeface="Arial Unicode MS" panose="020B0604020202020204" pitchFamily="34" charset="-122"/>
                <a:ea typeface="Arial Unicode MS" panose="020B0604020202020204" pitchFamily="34" charset="-122"/>
              </a:rPr>
              <a:t>抽象类</a:t>
            </a:r>
            <a:r>
              <a:rPr lang="zh-CN" altLang="en-US" dirty="0">
                <a:latin typeface="Arial Unicode MS" panose="020B0604020202020204" pitchFamily="34" charset="-122"/>
                <a:ea typeface="Arial Unicode MS" panose="020B0604020202020204" pitchFamily="34" charset="-122"/>
              </a:rPr>
              <a:t>是包含一种或多种抽象方法的类，它本身</a:t>
            </a:r>
            <a:r>
              <a:rPr lang="zh-CN" altLang="en-US" b="1" dirty="0">
                <a:latin typeface="Arial Unicode MS" panose="020B0604020202020204" pitchFamily="34" charset="-122"/>
                <a:ea typeface="Arial Unicode MS" panose="020B0604020202020204" pitchFamily="34" charset="-122"/>
              </a:rPr>
              <a:t>不需要构造实例</a:t>
            </a:r>
            <a:r>
              <a:rPr lang="zh-CN" altLang="en-US" dirty="0">
                <a:latin typeface="Arial Unicode MS" panose="020B0604020202020204" pitchFamily="34" charset="-122"/>
                <a:ea typeface="Arial Unicode MS" panose="020B0604020202020204" pitchFamily="34" charset="-122"/>
              </a:rPr>
              <a:t>。定义抽象类后，其他类可以对它进行扩充并且通过实现其中的抽象方法，使抽象类具体化。在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中抽象类的图形表示和类图一样，只是在最上面一层的类名前加描述</a:t>
            </a:r>
            <a:r>
              <a:rPr lang="en-US" altLang="zh-CN" dirty="0">
                <a:latin typeface="Arial Unicode MS" panose="020B0604020202020204" pitchFamily="34" charset="-122"/>
                <a:ea typeface="Arial Unicode MS" panose="020B0604020202020204" pitchFamily="34" charset="-122"/>
              </a:rPr>
              <a:t>《abstract》</a:t>
            </a:r>
            <a:r>
              <a:rPr lang="zh-CN" altLang="en-US" dirty="0">
                <a:latin typeface="Arial Unicode MS" panose="020B0604020202020204" pitchFamily="34" charset="-122"/>
                <a:ea typeface="Arial Unicode MS" panose="020B0604020202020204" pitchFamily="34" charset="-122"/>
              </a:rPr>
              <a:t>或是在类的属性描述上设置该类为抽象类，抽象类的类名用斜体表示。</a:t>
            </a:r>
          </a:p>
          <a:p>
            <a:pPr>
              <a:lnSpc>
                <a:spcPct val="120000"/>
              </a:lnSpc>
            </a:pPr>
            <a:r>
              <a:rPr lang="zh-CN" altLang="en-US" dirty="0">
                <a:latin typeface="Arial Unicode MS" panose="020B0604020202020204" pitchFamily="34" charset="-122"/>
                <a:ea typeface="Arial Unicode MS" panose="020B0604020202020204" pitchFamily="34" charset="-122"/>
              </a:rPr>
              <a:t>接口与抽象类非常相似，例如，两者都不能产生实例对象，都可以作为一种定义使用。但接口和抽象类仍有本质的不同，这些不同包括以下几个方面。</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抽象类可以包含某些实现代码，但接口没有任何实现部分；</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抽象类可以包含属性而接口没有；</a:t>
            </a:r>
          </a:p>
          <a:p>
            <a:pPr lvl="1">
              <a:lnSpc>
                <a:spcPct val="120000"/>
              </a:lnSpc>
            </a:pPr>
            <a:r>
              <a:rPr lang="zh-CN" altLang="en-US" dirty="0">
                <a:latin typeface="Arial Unicode MS" panose="020B0604020202020204" pitchFamily="34" charset="-122"/>
                <a:ea typeface="Arial Unicode MS" panose="020B0604020202020204" pitchFamily="34" charset="-122"/>
              </a:rPr>
              <a:t>接口可以被结构继承，但抽象类不行；</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抽象类可以有构造函数和析构函数，而接口都没有；</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抽象类可以继承其他类和接口而接口仅能继承接口；</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接口支持多继承而抽象类仅支持单继承。</a:t>
            </a:r>
          </a:p>
          <a:p>
            <a:pPr>
              <a:lnSpc>
                <a:spcPct val="120000"/>
              </a:lnSpc>
            </a:pP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5529418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lnSpcReduction="10000"/>
          </a:bodyPr>
          <a:lstStyle/>
          <a:p>
            <a:r>
              <a:rPr lang="zh-CN" altLang="en-US" dirty="0"/>
              <a:t>依赖关系（</a:t>
            </a:r>
            <a:r>
              <a:rPr lang="en-US" altLang="zh-CN" dirty="0"/>
              <a:t>Dependency</a:t>
            </a:r>
            <a:r>
              <a:rPr lang="zh-CN" altLang="en-US" dirty="0"/>
              <a:t>）表示两个或多个模型元素之间语义上的关系。它表示了这样一种情形，对于一个元素（服务提供者）的某些改变可能会影响或提供消息给其他元素（使用者），即使用者以某种形式依赖于其他类元。在</a:t>
            </a:r>
            <a:r>
              <a:rPr lang="en-US" altLang="zh-CN" dirty="0"/>
              <a:t>UML</a:t>
            </a:r>
            <a:r>
              <a:rPr lang="zh-CN" altLang="en-US" dirty="0"/>
              <a:t>图形上，把依赖画成一条有向的虚线，指向被依赖的事物。当要指明一个事物使用另一个事物时，就使用依赖。依赖关系如图所示。</a:t>
            </a:r>
          </a:p>
          <a:p>
            <a:r>
              <a:rPr lang="en-US" altLang="zh-CN" dirty="0"/>
              <a:t>UML</a:t>
            </a:r>
            <a:r>
              <a:rPr lang="zh-CN" altLang="en-US" dirty="0"/>
              <a:t>定义了</a:t>
            </a:r>
            <a:r>
              <a:rPr lang="en-US" altLang="zh-CN" dirty="0"/>
              <a:t>4</a:t>
            </a:r>
            <a:r>
              <a:rPr lang="zh-CN" altLang="en-US" dirty="0"/>
              <a:t>种基本依赖，分别是</a:t>
            </a:r>
            <a:endParaRPr lang="en-US" altLang="zh-CN" dirty="0"/>
          </a:p>
          <a:p>
            <a:pPr lvl="1"/>
            <a:r>
              <a:rPr lang="zh-CN" altLang="en-US" dirty="0">
                <a:solidFill>
                  <a:srgbClr val="FF0000"/>
                </a:solidFill>
              </a:rPr>
              <a:t>使用依赖</a:t>
            </a:r>
            <a:endParaRPr lang="en-US" altLang="zh-CN" dirty="0"/>
          </a:p>
          <a:p>
            <a:pPr lvl="1"/>
            <a:r>
              <a:rPr lang="zh-CN" altLang="en-US" dirty="0">
                <a:solidFill>
                  <a:srgbClr val="FF0000"/>
                </a:solidFill>
              </a:rPr>
              <a:t>抽象依赖</a:t>
            </a:r>
            <a:endParaRPr lang="en-US" altLang="zh-CN" dirty="0"/>
          </a:p>
          <a:p>
            <a:pPr lvl="1"/>
            <a:r>
              <a:rPr lang="zh-CN" altLang="en-US" dirty="0">
                <a:solidFill>
                  <a:srgbClr val="FF0000"/>
                </a:solidFill>
              </a:rPr>
              <a:t>授权依赖</a:t>
            </a:r>
            <a:endParaRPr lang="en-US" altLang="zh-CN" dirty="0"/>
          </a:p>
          <a:p>
            <a:pPr lvl="1"/>
            <a:r>
              <a:rPr lang="zh-CN" altLang="en-US" dirty="0">
                <a:solidFill>
                  <a:srgbClr val="FF0000"/>
                </a:solidFill>
              </a:rPr>
              <a:t>绑定依赖</a:t>
            </a:r>
            <a:endParaRPr lang="zh-CN" altLang="en-US" dirty="0"/>
          </a:p>
          <a:p>
            <a:endParaRPr lang="zh-CN" altLang="en-US" dirty="0"/>
          </a:p>
        </p:txBody>
      </p:sp>
      <p:pic>
        <p:nvPicPr>
          <p:cNvPr id="5" name="图片 4">
            <a:extLst>
              <a:ext uri="{FF2B5EF4-FFF2-40B4-BE49-F238E27FC236}">
                <a16:creationId xmlns:a16="http://schemas.microsoft.com/office/drawing/2014/main" id="{F04CA24F-072B-40EB-9982-2C3BBEBE8216}"/>
              </a:ext>
            </a:extLst>
          </p:cNvPr>
          <p:cNvPicPr>
            <a:picLocks noChangeAspect="1"/>
          </p:cNvPicPr>
          <p:nvPr/>
        </p:nvPicPr>
        <p:blipFill>
          <a:blip r:embed="rId2"/>
          <a:stretch>
            <a:fillRect/>
          </a:stretch>
        </p:blipFill>
        <p:spPr>
          <a:xfrm>
            <a:off x="4206478" y="4375150"/>
            <a:ext cx="7985522" cy="2366081"/>
          </a:xfrm>
          <a:prstGeom prst="rect">
            <a:avLst/>
          </a:prstGeom>
        </p:spPr>
      </p:pic>
    </p:spTree>
    <p:extLst>
      <p:ext uri="{BB962C8B-B14F-4D97-AF65-F5344CB8AC3E}">
        <p14:creationId xmlns:p14="http://schemas.microsoft.com/office/powerpoint/2010/main" val="15174339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a:t>
            </a:r>
            <a:r>
              <a:rPr lang="en-US" altLang="zh-CN" dirty="0"/>
              <a:t>1</a:t>
            </a:r>
            <a:r>
              <a:rPr lang="zh-CN" altLang="en-US" dirty="0"/>
              <a:t>）</a:t>
            </a:r>
            <a:r>
              <a:rPr lang="zh-CN" altLang="en-US" b="1" dirty="0"/>
              <a:t>使用依赖</a:t>
            </a:r>
            <a:r>
              <a:rPr lang="zh-CN" altLang="en-US" dirty="0"/>
              <a:t>。使用依赖是一种非常</a:t>
            </a:r>
            <a:r>
              <a:rPr lang="zh-CN" altLang="en-US" dirty="0">
                <a:solidFill>
                  <a:srgbClr val="FF0000"/>
                </a:solidFill>
              </a:rPr>
              <a:t>直接</a:t>
            </a:r>
            <a:r>
              <a:rPr lang="zh-CN" altLang="en-US" dirty="0"/>
              <a:t>的关系，它通常表示使用者使用服务提供者所提供的服务实现它的行为。使用依赖关系的说明如表所示。</a:t>
            </a:r>
          </a:p>
        </p:txBody>
      </p:sp>
      <p:graphicFrame>
        <p:nvGraphicFramePr>
          <p:cNvPr id="4" name="表格 4">
            <a:extLst>
              <a:ext uri="{FF2B5EF4-FFF2-40B4-BE49-F238E27FC236}">
                <a16:creationId xmlns:a16="http://schemas.microsoft.com/office/drawing/2014/main" id="{00AFBEF7-F6A1-490B-AF79-A61E844B7B49}"/>
              </a:ext>
            </a:extLst>
          </p:cNvPr>
          <p:cNvGraphicFramePr>
            <a:graphicFrameLocks noGrp="1"/>
          </p:cNvGraphicFramePr>
          <p:nvPr/>
        </p:nvGraphicFramePr>
        <p:xfrm>
          <a:off x="285750" y="3110440"/>
          <a:ext cx="11696699" cy="3557940"/>
        </p:xfrm>
        <a:graphic>
          <a:graphicData uri="http://schemas.openxmlformats.org/drawingml/2006/table">
            <a:tbl>
              <a:tblPr firstRow="1" bandRow="1">
                <a:tableStyleId>{F5AB1C69-6EDB-4FF4-983F-18BD219EF322}</a:tableStyleId>
              </a:tblPr>
              <a:tblGrid>
                <a:gridCol w="1587041">
                  <a:extLst>
                    <a:ext uri="{9D8B030D-6E8A-4147-A177-3AD203B41FA5}">
                      <a16:colId xmlns:a16="http://schemas.microsoft.com/office/drawing/2014/main" val="279680390"/>
                    </a:ext>
                  </a:extLst>
                </a:gridCol>
                <a:gridCol w="8204659">
                  <a:extLst>
                    <a:ext uri="{9D8B030D-6E8A-4147-A177-3AD203B41FA5}">
                      <a16:colId xmlns:a16="http://schemas.microsoft.com/office/drawing/2014/main" val="1696845125"/>
                    </a:ext>
                  </a:extLst>
                </a:gridCol>
                <a:gridCol w="1904999">
                  <a:extLst>
                    <a:ext uri="{9D8B030D-6E8A-4147-A177-3AD203B41FA5}">
                      <a16:colId xmlns:a16="http://schemas.microsoft.com/office/drawing/2014/main" val="1765114432"/>
                    </a:ext>
                  </a:extLst>
                </a:gridCol>
              </a:tblGrid>
              <a:tr h="589668">
                <a:tc>
                  <a:txBody>
                    <a:bodyPr/>
                    <a:lstStyle/>
                    <a:p>
                      <a:pPr algn="ctr"/>
                      <a:r>
                        <a:rPr lang="zh-CN" altLang="en-US" sz="2000" dirty="0">
                          <a:latin typeface="楷体" panose="02010609060101010101" pitchFamily="49" charset="-122"/>
                          <a:ea typeface="楷体" panose="02010609060101010101" pitchFamily="49" charset="-122"/>
                        </a:rPr>
                        <a:t>依赖关系</a:t>
                      </a:r>
                    </a:p>
                  </a:txBody>
                  <a:tcPr/>
                </a:tc>
                <a:tc>
                  <a:txBody>
                    <a:bodyPr/>
                    <a:lstStyle/>
                    <a:p>
                      <a:pPr algn="ctr"/>
                      <a:r>
                        <a:rPr lang="zh-CN" altLang="en-US" sz="2000" dirty="0">
                          <a:latin typeface="楷体" panose="02010609060101010101" pitchFamily="49" charset="-122"/>
                          <a:ea typeface="楷体" panose="02010609060101010101" pitchFamily="49" charset="-122"/>
                        </a:rPr>
                        <a:t>功能</a:t>
                      </a:r>
                    </a:p>
                  </a:txBody>
                  <a:tcPr/>
                </a:tc>
                <a:tc>
                  <a:txBody>
                    <a:bodyPr/>
                    <a:lstStyle/>
                    <a:p>
                      <a:pPr algn="ctr"/>
                      <a:r>
                        <a:rPr lang="zh-CN" altLang="en-US" sz="2000" dirty="0">
                          <a:latin typeface="楷体" panose="02010609060101010101" pitchFamily="49" charset="-122"/>
                          <a:ea typeface="楷体" panose="02010609060101010101" pitchFamily="49" charset="-122"/>
                        </a:rPr>
                        <a:t>关键字</a:t>
                      </a:r>
                    </a:p>
                  </a:txBody>
                  <a:tcPr/>
                </a:tc>
                <a:extLst>
                  <a:ext uri="{0D108BD9-81ED-4DB2-BD59-A6C34878D82A}">
                    <a16:rowId xmlns:a16="http://schemas.microsoft.com/office/drawing/2014/main" val="3479851359"/>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使用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声明使用一个模型元素需要用到另一个已经存在的模型元素，这样才能正确</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实现使用者的功能（包括调用、参数、发送和实例化）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effectLst/>
                          <a:latin typeface="楷体" panose="02010609060101010101" pitchFamily="49" charset="-122"/>
                          <a:ea typeface="楷体" panose="02010609060101010101" pitchFamily="49" charset="-122"/>
                          <a:cs typeface="宋体" panose="02010600030101010101" pitchFamily="2" charset="-122"/>
                        </a:rPr>
                        <a:t>use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73611808"/>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调用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声明一个类调用其他类的操作的方法</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call</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066226029"/>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参数</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声明一个操作和它的参数之间的关系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parameter</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132675803"/>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发送</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声明信号发送者和信号接收者之间的关系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send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3410148931"/>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声明用一个类的方法创建了另一个类的实例</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instantiate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195681728"/>
                  </a:ext>
                </a:extLst>
              </a:tr>
            </a:tbl>
          </a:graphicData>
        </a:graphic>
      </p:graphicFrame>
    </p:spTree>
    <p:extLst>
      <p:ext uri="{BB962C8B-B14F-4D97-AF65-F5344CB8AC3E}">
        <p14:creationId xmlns:p14="http://schemas.microsoft.com/office/powerpoint/2010/main" val="16856691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81000" y="1825625"/>
            <a:ext cx="11239500" cy="4351338"/>
          </a:xfrm>
        </p:spPr>
        <p:txBody>
          <a:bodyPr/>
          <a:lstStyle/>
          <a:p>
            <a:r>
              <a:rPr lang="zh-CN" altLang="en-US" dirty="0"/>
              <a:t>（</a:t>
            </a:r>
            <a:r>
              <a:rPr lang="en-US" altLang="zh-CN" dirty="0"/>
              <a:t>2</a:t>
            </a:r>
            <a:r>
              <a:rPr lang="zh-CN" altLang="en-US" dirty="0"/>
              <a:t>）</a:t>
            </a:r>
            <a:r>
              <a:rPr lang="zh-CN" altLang="en-US" b="1" dirty="0"/>
              <a:t>抽象依赖</a:t>
            </a:r>
            <a:r>
              <a:rPr lang="zh-CN" altLang="en-US" dirty="0"/>
              <a:t>。抽象依赖建模表示使用者和提供者之间的关系，它依赖于在不同抽象层次上的事物。共有三种类型的抽象依赖：跟踪依赖（</a:t>
            </a:r>
            <a:r>
              <a:rPr lang="en-US" altLang="zh-CN" dirty="0"/>
              <a:t>«trace»</a:t>
            </a:r>
            <a:r>
              <a:rPr lang="zh-CN" altLang="en-US" dirty="0"/>
              <a:t>）</a:t>
            </a:r>
            <a:r>
              <a:rPr lang="en-US" altLang="zh-CN" dirty="0"/>
              <a:t>,</a:t>
            </a:r>
            <a:r>
              <a:rPr lang="zh-CN" altLang="en-US" dirty="0"/>
              <a:t>精化依赖（</a:t>
            </a:r>
            <a:r>
              <a:rPr lang="en-US" altLang="zh-CN" dirty="0"/>
              <a:t>«refine»</a:t>
            </a:r>
            <a:r>
              <a:rPr lang="zh-CN" altLang="en-US" dirty="0"/>
              <a:t>）和派生依赖（</a:t>
            </a:r>
            <a:r>
              <a:rPr lang="en-US" altLang="zh-CN" dirty="0"/>
              <a:t>«derive»</a:t>
            </a:r>
            <a:r>
              <a:rPr lang="zh-CN" altLang="en-US" dirty="0"/>
              <a:t>）</a:t>
            </a:r>
            <a:r>
              <a:rPr lang="en-US" altLang="zh-CN" dirty="0"/>
              <a:t>,</a:t>
            </a:r>
            <a:r>
              <a:rPr lang="zh-CN" altLang="en-US" dirty="0"/>
              <a:t>如表所示。</a:t>
            </a:r>
          </a:p>
        </p:txBody>
      </p:sp>
      <p:graphicFrame>
        <p:nvGraphicFramePr>
          <p:cNvPr id="4" name="表格 4">
            <a:extLst>
              <a:ext uri="{FF2B5EF4-FFF2-40B4-BE49-F238E27FC236}">
                <a16:creationId xmlns:a16="http://schemas.microsoft.com/office/drawing/2014/main" id="{82D97B0E-C127-4825-BB5C-69FDBB722369}"/>
              </a:ext>
            </a:extLst>
          </p:cNvPr>
          <p:cNvGraphicFramePr>
            <a:graphicFrameLocks noGrp="1"/>
          </p:cNvGraphicFramePr>
          <p:nvPr/>
        </p:nvGraphicFramePr>
        <p:xfrm>
          <a:off x="44450" y="3429000"/>
          <a:ext cx="12103100" cy="3363836"/>
        </p:xfrm>
        <a:graphic>
          <a:graphicData uri="http://schemas.openxmlformats.org/drawingml/2006/table">
            <a:tbl>
              <a:tblPr firstRow="1" bandRow="1">
                <a:tableStyleId>{F5AB1C69-6EDB-4FF4-983F-18BD219EF322}</a:tableStyleId>
              </a:tblPr>
              <a:tblGrid>
                <a:gridCol w="1654175">
                  <a:extLst>
                    <a:ext uri="{9D8B030D-6E8A-4147-A177-3AD203B41FA5}">
                      <a16:colId xmlns:a16="http://schemas.microsoft.com/office/drawing/2014/main" val="3239311157"/>
                    </a:ext>
                  </a:extLst>
                </a:gridCol>
                <a:gridCol w="8448674">
                  <a:extLst>
                    <a:ext uri="{9D8B030D-6E8A-4147-A177-3AD203B41FA5}">
                      <a16:colId xmlns:a16="http://schemas.microsoft.com/office/drawing/2014/main" val="1137372786"/>
                    </a:ext>
                  </a:extLst>
                </a:gridCol>
                <a:gridCol w="2000251">
                  <a:extLst>
                    <a:ext uri="{9D8B030D-6E8A-4147-A177-3AD203B41FA5}">
                      <a16:colId xmlns:a16="http://schemas.microsoft.com/office/drawing/2014/main" val="2756121224"/>
                    </a:ext>
                  </a:extLst>
                </a:gridCol>
              </a:tblGrid>
              <a:tr h="603660">
                <a:tc>
                  <a:txBody>
                    <a:bodyPr/>
                    <a:lstStyle/>
                    <a:p>
                      <a:pPr indent="254000">
                        <a:lnSpc>
                          <a:spcPct val="142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73735597"/>
                  </a:ext>
                </a:extLst>
              </a:tr>
              <a:tr h="565616">
                <a:tc>
                  <a:txBody>
                    <a:bodyPr/>
                    <a:lstStyle/>
                    <a:p>
                      <a:pPr indent="190500">
                        <a:lnSpc>
                          <a:spcPct val="100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跟踪</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声明不同模型中的元素之间存在一些连接，但是不如映射精确</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trace</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954820086"/>
                  </a:ext>
                </a:extLst>
              </a:tr>
              <a:tr h="790246">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精化</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声明具有两个不同语义层次上的元素之间的映射，即在不同的抽象层次对相同概念的类进行建模时，要使用精化（</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r>
                        <a:rPr lang="en-US" sz="1800" baseline="-250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o</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例如，在分析阶段，有</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类，在设计阶段时要将</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类进行精化，详细到可以实现的程度</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907621461"/>
                  </a:ext>
                </a:extLst>
              </a:tr>
              <a:tr h="1317077">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派生</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声明一个实例可以从另一个实例导出,当对两个属性或两个关联建模时（其中一个是具体的，一个是概念的），要使用派生。例如</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,Person</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类可以有</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属性（具体的）和</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属性（概念的，可以从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中导出，因此在类中不必另外表示）。可以用派生依赖表示</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和</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间的关系，表明</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是从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属性派生的</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derive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245772475"/>
                  </a:ext>
                </a:extLst>
              </a:tr>
            </a:tbl>
          </a:graphicData>
        </a:graphic>
      </p:graphicFrame>
    </p:spTree>
    <p:extLst>
      <p:ext uri="{BB962C8B-B14F-4D97-AF65-F5344CB8AC3E}">
        <p14:creationId xmlns:p14="http://schemas.microsoft.com/office/powerpoint/2010/main" val="169673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52437" y="1778000"/>
            <a:ext cx="11287125" cy="4351338"/>
          </a:xfrm>
        </p:spPr>
        <p:txBody>
          <a:bodyPr/>
          <a:lstStyle/>
          <a:p>
            <a:r>
              <a:rPr lang="en-US" altLang="zh-CN" dirty="0"/>
              <a:t>(3)	</a:t>
            </a:r>
            <a:r>
              <a:rPr lang="zh-CN" altLang="en-US" b="1" dirty="0"/>
              <a:t>授权依赖</a:t>
            </a:r>
            <a:r>
              <a:rPr lang="zh-CN" altLang="en-US" dirty="0"/>
              <a:t>。授权依赖表达了一个事物访问另一个事物的能力。提供者可以规定使用者的权限，这是提供者控制和限制对其内容访问的方法。主要有三种类型的授权依赖：访问依赖</a:t>
            </a:r>
            <a:r>
              <a:rPr lang="en-US" altLang="zh-CN" dirty="0"/>
              <a:t>(«access»)</a:t>
            </a:r>
            <a:r>
              <a:rPr lang="zh-CN" altLang="en-US" dirty="0"/>
              <a:t>、导入依赖</a:t>
            </a:r>
            <a:r>
              <a:rPr lang="en-US" altLang="zh-CN" dirty="0"/>
              <a:t>(《import»</a:t>
            </a:r>
            <a:r>
              <a:rPr lang="zh-CN" altLang="en-US" dirty="0"/>
              <a:t>和友元依赖</a:t>
            </a:r>
            <a:r>
              <a:rPr lang="en-US" altLang="zh-CN" dirty="0"/>
              <a:t>(《friend»)„</a:t>
            </a:r>
            <a:r>
              <a:rPr lang="zh-CN" altLang="en-US" dirty="0"/>
              <a:t>授权依赖的说明如表所示。</a:t>
            </a:r>
          </a:p>
        </p:txBody>
      </p:sp>
      <p:graphicFrame>
        <p:nvGraphicFramePr>
          <p:cNvPr id="4" name="表格 4">
            <a:extLst>
              <a:ext uri="{FF2B5EF4-FFF2-40B4-BE49-F238E27FC236}">
                <a16:creationId xmlns:a16="http://schemas.microsoft.com/office/drawing/2014/main" id="{A2F75429-3280-4079-941B-462524088B31}"/>
              </a:ext>
            </a:extLst>
          </p:cNvPr>
          <p:cNvGraphicFramePr>
            <a:graphicFrameLocks noGrp="1"/>
          </p:cNvGraphicFramePr>
          <p:nvPr/>
        </p:nvGraphicFramePr>
        <p:xfrm>
          <a:off x="452437" y="3429000"/>
          <a:ext cx="11287125" cy="3333752"/>
        </p:xfrm>
        <a:graphic>
          <a:graphicData uri="http://schemas.openxmlformats.org/drawingml/2006/table">
            <a:tbl>
              <a:tblPr firstRow="1" bandRow="1">
                <a:tableStyleId>{F5AB1C69-6EDB-4FF4-983F-18BD219EF322}</a:tableStyleId>
              </a:tblPr>
              <a:tblGrid>
                <a:gridCol w="2195513">
                  <a:extLst>
                    <a:ext uri="{9D8B030D-6E8A-4147-A177-3AD203B41FA5}">
                      <a16:colId xmlns:a16="http://schemas.microsoft.com/office/drawing/2014/main" val="2746251092"/>
                    </a:ext>
                  </a:extLst>
                </a:gridCol>
                <a:gridCol w="6667500">
                  <a:extLst>
                    <a:ext uri="{9D8B030D-6E8A-4147-A177-3AD203B41FA5}">
                      <a16:colId xmlns:a16="http://schemas.microsoft.com/office/drawing/2014/main" val="1202814526"/>
                    </a:ext>
                  </a:extLst>
                </a:gridCol>
                <a:gridCol w="2424112">
                  <a:extLst>
                    <a:ext uri="{9D8B030D-6E8A-4147-A177-3AD203B41FA5}">
                      <a16:colId xmlns:a16="http://schemas.microsoft.com/office/drawing/2014/main" val="585810997"/>
                    </a:ext>
                  </a:extLst>
                </a:gridCol>
              </a:tblGrid>
              <a:tr h="833438">
                <a:tc>
                  <a:txBody>
                    <a:bodyPr/>
                    <a:lstStyle/>
                    <a:p>
                      <a:pPr indent="127000">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53657527"/>
                  </a:ext>
                </a:extLst>
              </a:tr>
              <a:tr h="833438">
                <a:tc>
                  <a:txBody>
                    <a:bodyPr/>
                    <a:lstStyle/>
                    <a:p>
                      <a:pPr indent="292100">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访问</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access</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769488046"/>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导入</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允许一个包访问另一个包的内容并为被访问包的组成部分增加别名</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import</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591674753"/>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友元</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允许一个元素访问另一个元素</a:t>
                      </a: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不管被访问的元素是否具有可见性</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friend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529486934"/>
                  </a:ext>
                </a:extLst>
              </a:tr>
            </a:tbl>
          </a:graphicData>
        </a:graphic>
      </p:graphicFrame>
    </p:spTree>
    <p:extLst>
      <p:ext uri="{BB962C8B-B14F-4D97-AF65-F5344CB8AC3E}">
        <p14:creationId xmlns:p14="http://schemas.microsoft.com/office/powerpoint/2010/main" val="5256503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(4)	</a:t>
            </a:r>
            <a:r>
              <a:rPr lang="zh-CN" altLang="en-US" dirty="0"/>
              <a:t>绑定依赖。它表明对目标模板使用给定的实际参数进行实例化。当对模板类的细节建模时，要使用绑定</a:t>
            </a:r>
            <a:r>
              <a:rPr lang="en-US" altLang="zh-CN" dirty="0"/>
              <a:t>(«bind»)</a:t>
            </a:r>
            <a:r>
              <a:rPr lang="zh-CN" altLang="en-US" dirty="0"/>
              <a:t>。例如，模板容器类和这个类的实例之间的关系被模型化为绑定依赖。绑定包括一个映射到模板的形式参数的实际参数列表。绑定依赖关系的说明如表所示。</a:t>
            </a:r>
          </a:p>
        </p:txBody>
      </p:sp>
      <p:graphicFrame>
        <p:nvGraphicFramePr>
          <p:cNvPr id="4" name="表格 4">
            <a:extLst>
              <a:ext uri="{FF2B5EF4-FFF2-40B4-BE49-F238E27FC236}">
                <a16:creationId xmlns:a16="http://schemas.microsoft.com/office/drawing/2014/main" id="{6846E698-8BEA-4C5E-968A-8ED89645F412}"/>
              </a:ext>
            </a:extLst>
          </p:cNvPr>
          <p:cNvGraphicFramePr>
            <a:graphicFrameLocks noGrp="1"/>
          </p:cNvGraphicFramePr>
          <p:nvPr/>
        </p:nvGraphicFramePr>
        <p:xfrm>
          <a:off x="1038225" y="4200525"/>
          <a:ext cx="10039348" cy="1790700"/>
        </p:xfrm>
        <a:graphic>
          <a:graphicData uri="http://schemas.openxmlformats.org/drawingml/2006/table">
            <a:tbl>
              <a:tblPr firstRow="1" bandRow="1">
                <a:tableStyleId>{F5AB1C69-6EDB-4FF4-983F-18BD219EF322}</a:tableStyleId>
              </a:tblPr>
              <a:tblGrid>
                <a:gridCol w="2232078">
                  <a:extLst>
                    <a:ext uri="{9D8B030D-6E8A-4147-A177-3AD203B41FA5}">
                      <a16:colId xmlns:a16="http://schemas.microsoft.com/office/drawing/2014/main" val="1321778732"/>
                    </a:ext>
                  </a:extLst>
                </a:gridCol>
                <a:gridCol w="5575192">
                  <a:extLst>
                    <a:ext uri="{9D8B030D-6E8A-4147-A177-3AD203B41FA5}">
                      <a16:colId xmlns:a16="http://schemas.microsoft.com/office/drawing/2014/main" val="948998841"/>
                    </a:ext>
                  </a:extLst>
                </a:gridCol>
                <a:gridCol w="2232078">
                  <a:extLst>
                    <a:ext uri="{9D8B030D-6E8A-4147-A177-3AD203B41FA5}">
                      <a16:colId xmlns:a16="http://schemas.microsoft.com/office/drawing/2014/main" val="986840021"/>
                    </a:ext>
                  </a:extLst>
                </a:gridCol>
              </a:tblGrid>
              <a:tr h="895350">
                <a:tc>
                  <a:txBody>
                    <a:bodyPr/>
                    <a:lstStyle/>
                    <a:p>
                      <a:r>
                        <a:rPr lang="zh-CN" altLang="en-US" sz="2000" dirty="0">
                          <a:latin typeface="楷体" panose="02010609060101010101" pitchFamily="49" charset="-122"/>
                          <a:ea typeface="楷体" panose="02010609060101010101" pitchFamily="49" charset="-122"/>
                        </a:rPr>
                        <a:t>依赖关系</a:t>
                      </a:r>
                    </a:p>
                  </a:txBody>
                  <a:tcPr anchor="ctr"/>
                </a:tc>
                <a:tc>
                  <a:txBody>
                    <a:bodyPr/>
                    <a:lstStyle/>
                    <a:p>
                      <a:r>
                        <a:rPr lang="zh-CN" altLang="en-US" sz="2000" dirty="0">
                          <a:latin typeface="楷体" panose="02010609060101010101" pitchFamily="49" charset="-122"/>
                          <a:ea typeface="楷体" panose="02010609060101010101" pitchFamily="49" charset="-122"/>
                        </a:rPr>
                        <a:t>功能</a:t>
                      </a:r>
                    </a:p>
                  </a:txBody>
                  <a:tcPr anchor="ctr"/>
                </a:tc>
                <a:tc>
                  <a:txBody>
                    <a:bodyPr/>
                    <a:lstStyle/>
                    <a:p>
                      <a:r>
                        <a:rPr lang="zh-CN" altLang="en-US" sz="2000" dirty="0">
                          <a:latin typeface="楷体" panose="02010609060101010101" pitchFamily="49" charset="-122"/>
                          <a:ea typeface="楷体" panose="02010609060101010101" pitchFamily="49" charset="-122"/>
                        </a:rPr>
                        <a:t>关键字</a:t>
                      </a:r>
                    </a:p>
                  </a:txBody>
                  <a:tcPr anchor="ctr"/>
                </a:tc>
                <a:extLst>
                  <a:ext uri="{0D108BD9-81ED-4DB2-BD59-A6C34878D82A}">
                    <a16:rowId xmlns:a16="http://schemas.microsoft.com/office/drawing/2014/main" val="4104647429"/>
                  </a:ext>
                </a:extLst>
              </a:tr>
              <a:tr h="895350">
                <a:tc>
                  <a:txBody>
                    <a:bodyPr/>
                    <a:lstStyle/>
                    <a:p>
                      <a:r>
                        <a:rPr lang="zh-CN" altLang="en-US" sz="2000" dirty="0">
                          <a:latin typeface="楷体" panose="02010609060101010101" pitchFamily="49" charset="-122"/>
                          <a:ea typeface="楷体" panose="02010609060101010101" pitchFamily="49" charset="-122"/>
                        </a:rPr>
                        <a:t>绑定</a:t>
                      </a:r>
                    </a:p>
                  </a:txBody>
                  <a:tcPr anchor="ctr"/>
                </a:tc>
                <a:tc>
                  <a:txBody>
                    <a:bodyPr/>
                    <a:lstStyle/>
                    <a:p>
                      <a:r>
                        <a:rPr lang="zh-CN" altLang="en-US" sz="2000" dirty="0">
                          <a:latin typeface="楷体" panose="02010609060101010101" pitchFamily="49" charset="-122"/>
                          <a:ea typeface="楷体" panose="02010609060101010101" pitchFamily="49" charset="-122"/>
                        </a:rPr>
                        <a:t>为模板参数指定值，生成一个新的模板元素</a:t>
                      </a:r>
                    </a:p>
                  </a:txBody>
                  <a:tcPr anchor="ctr"/>
                </a:tc>
                <a:tc>
                  <a:txBody>
                    <a:bodyPr/>
                    <a:lstStyle/>
                    <a:p>
                      <a:r>
                        <a:rPr lang="en-US" altLang="zh-CN" sz="2000" dirty="0">
                          <a:latin typeface="楷体" panose="02010609060101010101" pitchFamily="49" charset="-122"/>
                          <a:ea typeface="楷体" panose="02010609060101010101" pitchFamily="49" charset="-122"/>
                        </a:rPr>
                        <a:t>bind</a:t>
                      </a:r>
                      <a:endParaRPr lang="zh-CN" altLang="en-US" sz="20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832039702"/>
                  </a:ext>
                </a:extLst>
              </a:tr>
            </a:tbl>
          </a:graphicData>
        </a:graphic>
      </p:graphicFrame>
    </p:spTree>
    <p:extLst>
      <p:ext uri="{BB962C8B-B14F-4D97-AF65-F5344CB8AC3E}">
        <p14:creationId xmlns:p14="http://schemas.microsoft.com/office/powerpoint/2010/main" val="35652325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5.2.2</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4"/>
            <a:ext cx="10515600" cy="4480907"/>
          </a:xfrm>
          <a:ln>
            <a:solidFill>
              <a:schemeClr val="tx1"/>
            </a:solidFill>
          </a:ln>
        </p:spPr>
        <p:txBody>
          <a:bodyPr/>
          <a:lstStyle/>
          <a:p>
            <a:r>
              <a:rPr lang="zh-CN" altLang="en-US" dirty="0"/>
              <a:t>泛化关系</a:t>
            </a:r>
            <a:r>
              <a:rPr lang="en-US" altLang="zh-CN" dirty="0"/>
              <a:t>(Generalization)</a:t>
            </a:r>
            <a:r>
              <a:rPr lang="zh-CN" altLang="en-US" dirty="0"/>
              <a:t>是一种存在于一般元素和特殊元素之间的分类关系，它只使用在类型上，而不是实例上。在类中，一般元素被称为超类或父类，而特殊元素被称为子类。在</a:t>
            </a:r>
            <a:r>
              <a:rPr lang="en-US" altLang="zh-CN" dirty="0"/>
              <a:t>UML</a:t>
            </a:r>
            <a:r>
              <a:rPr lang="zh-CN" altLang="en-US" dirty="0"/>
              <a:t>中，泛化关系用一条从子类指向父类的空心三角箭头表示，如图所示。</a:t>
            </a:r>
          </a:p>
          <a:p>
            <a:endParaRPr lang="zh-CN" altLang="en-US" dirty="0"/>
          </a:p>
        </p:txBody>
      </p:sp>
      <p:pic>
        <p:nvPicPr>
          <p:cNvPr id="5" name="图片 4">
            <a:extLst>
              <a:ext uri="{FF2B5EF4-FFF2-40B4-BE49-F238E27FC236}">
                <a16:creationId xmlns:a16="http://schemas.microsoft.com/office/drawing/2014/main" id="{F22092F0-E738-4F24-8063-21495A44336B}"/>
              </a:ext>
            </a:extLst>
          </p:cNvPr>
          <p:cNvPicPr>
            <a:picLocks noChangeAspect="1"/>
          </p:cNvPicPr>
          <p:nvPr/>
        </p:nvPicPr>
        <p:blipFill>
          <a:blip r:embed="rId2"/>
          <a:stretch>
            <a:fillRect/>
          </a:stretch>
        </p:blipFill>
        <p:spPr>
          <a:xfrm>
            <a:off x="1785937" y="3690937"/>
            <a:ext cx="8843963" cy="2766573"/>
          </a:xfrm>
          <a:prstGeom prst="rect">
            <a:avLst/>
          </a:prstGeom>
        </p:spPr>
      </p:pic>
    </p:spTree>
    <p:extLst>
      <p:ext uri="{BB962C8B-B14F-4D97-AF65-F5344CB8AC3E}">
        <p14:creationId xmlns:p14="http://schemas.microsoft.com/office/powerpoint/2010/main" val="316014047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使用用例的主要目的</a:t>
            </a:r>
          </a:p>
        </p:txBody>
      </p:sp>
      <p:graphicFrame>
        <p:nvGraphicFramePr>
          <p:cNvPr id="4" name="内容占位符 3">
            <a:extLst>
              <a:ext uri="{FF2B5EF4-FFF2-40B4-BE49-F238E27FC236}">
                <a16:creationId xmlns:a16="http://schemas.microsoft.com/office/drawing/2014/main" id="{4E451D3A-FC2B-4E4D-871F-18A89E08C7B7}"/>
              </a:ext>
            </a:extLst>
          </p:cNvPr>
          <p:cNvGraphicFramePr>
            <a:graphicFrameLocks noGrp="1"/>
          </p:cNvGraphicFramePr>
          <p:nvPr>
            <p:ph idx="1"/>
            <p:extLst>
              <p:ext uri="{D42A27DB-BD31-4B8C-83A1-F6EECF244321}">
                <p14:modId xmlns:p14="http://schemas.microsoft.com/office/powerpoint/2010/main" val="1889692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KSO_Shape">
            <a:extLst>
              <a:ext uri="{FF2B5EF4-FFF2-40B4-BE49-F238E27FC236}">
                <a16:creationId xmlns:a16="http://schemas.microsoft.com/office/drawing/2014/main" id="{1A8EFD8D-042B-49E9-9562-61FEFB55F235}"/>
              </a:ext>
            </a:extLst>
          </p:cNvPr>
          <p:cNvSpPr>
            <a:spLocks noChangeAspect="1"/>
          </p:cNvSpPr>
          <p:nvPr/>
        </p:nvSpPr>
        <p:spPr bwMode="auto">
          <a:xfrm>
            <a:off x="953237" y="2156393"/>
            <a:ext cx="720000" cy="714000"/>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KSO_Shape">
            <a:extLst>
              <a:ext uri="{FF2B5EF4-FFF2-40B4-BE49-F238E27FC236}">
                <a16:creationId xmlns:a16="http://schemas.microsoft.com/office/drawing/2014/main" id="{2834676B-23E6-467E-AA64-FCB8D9E2E1F2}"/>
              </a:ext>
            </a:extLst>
          </p:cNvPr>
          <p:cNvSpPr>
            <a:spLocks noChangeAspect="1"/>
          </p:cNvSpPr>
          <p:nvPr/>
        </p:nvSpPr>
        <p:spPr bwMode="auto">
          <a:xfrm>
            <a:off x="1415237" y="3125495"/>
            <a:ext cx="528000" cy="720000"/>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 name="KSO_Shape">
            <a:extLst>
              <a:ext uri="{FF2B5EF4-FFF2-40B4-BE49-F238E27FC236}">
                <a16:creationId xmlns:a16="http://schemas.microsoft.com/office/drawing/2014/main" id="{0AE0BB84-C31B-40C0-B63B-959D484A890D}"/>
              </a:ext>
            </a:extLst>
          </p:cNvPr>
          <p:cNvSpPr>
            <a:spLocks noChangeAspect="1"/>
          </p:cNvSpPr>
          <p:nvPr/>
        </p:nvSpPr>
        <p:spPr bwMode="auto">
          <a:xfrm>
            <a:off x="1409237" y="4113768"/>
            <a:ext cx="534000" cy="72000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8" name="KSO_Shape">
            <a:extLst>
              <a:ext uri="{FF2B5EF4-FFF2-40B4-BE49-F238E27FC236}">
                <a16:creationId xmlns:a16="http://schemas.microsoft.com/office/drawing/2014/main" id="{5DDCDFF8-CDA3-4927-96B6-2CDB9B6F9BB7}"/>
              </a:ext>
            </a:extLst>
          </p:cNvPr>
          <p:cNvSpPr>
            <a:spLocks noChangeAspect="1"/>
          </p:cNvSpPr>
          <p:nvPr/>
        </p:nvSpPr>
        <p:spPr bwMode="auto">
          <a:xfrm>
            <a:off x="939752" y="5145365"/>
            <a:ext cx="715200" cy="720000"/>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4632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25078" y="1550807"/>
            <a:ext cx="10515600" cy="2698750"/>
          </a:xfrm>
          <a:ln>
            <a:solidFill>
              <a:schemeClr val="tx1"/>
            </a:solidFill>
          </a:ln>
        </p:spPr>
        <p:txBody>
          <a:bodyPr anchor="t">
            <a:normAutofit fontScale="77500" lnSpcReduction="20000"/>
          </a:bodyPr>
          <a:lstStyle/>
          <a:p>
            <a:pPr>
              <a:lnSpc>
                <a:spcPct val="120000"/>
              </a:lnSpc>
            </a:pPr>
            <a:r>
              <a:rPr lang="zh-CN" altLang="en-US" b="1" dirty="0"/>
              <a:t>关联关系</a:t>
            </a:r>
            <a:r>
              <a:rPr lang="en-US" altLang="zh-CN" dirty="0"/>
              <a:t>(Association)</a:t>
            </a:r>
            <a:r>
              <a:rPr lang="zh-CN" altLang="en-US" dirty="0"/>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dirty="0"/>
              <a:t>UML</a:t>
            </a:r>
            <a:r>
              <a:rPr lang="zh-CN" altLang="en-US" dirty="0"/>
              <a:t>图形中，关联关系用一条连接两个类的实线表示。</a:t>
            </a:r>
            <a:endParaRPr lang="en-US" altLang="zh-CN" dirty="0"/>
          </a:p>
          <a:p>
            <a:pPr>
              <a:lnSpc>
                <a:spcPct val="120000"/>
              </a:lnSpc>
            </a:pPr>
            <a:r>
              <a:rPr lang="zh-CN" altLang="en-US" dirty="0"/>
              <a:t>在</a:t>
            </a:r>
            <a:r>
              <a:rPr lang="en-US" altLang="zh-CN" dirty="0"/>
              <a:t>UML</a:t>
            </a:r>
            <a:r>
              <a:rPr lang="zh-CN" altLang="en-US" dirty="0"/>
              <a:t>中，有</a:t>
            </a:r>
            <a:r>
              <a:rPr lang="en-US" altLang="zh-CN" dirty="0"/>
              <a:t>4</a:t>
            </a:r>
            <a:r>
              <a:rPr lang="zh-CN" altLang="en-US" dirty="0"/>
              <a:t>种可应用到关联的基本修饰：关联名、关联端的角色、关联端的多重性和聚合。</a:t>
            </a:r>
          </a:p>
          <a:p>
            <a:pPr marL="0" indent="0">
              <a:buNone/>
            </a:pPr>
            <a:endParaRPr lang="en-US" altLang="zh-CN" dirty="0"/>
          </a:p>
          <a:p>
            <a:endParaRPr lang="zh-CN" altLang="en-US" dirty="0"/>
          </a:p>
        </p:txBody>
      </p:sp>
      <p:pic>
        <p:nvPicPr>
          <p:cNvPr id="5" name="图片 4">
            <a:extLst>
              <a:ext uri="{FF2B5EF4-FFF2-40B4-BE49-F238E27FC236}">
                <a16:creationId xmlns:a16="http://schemas.microsoft.com/office/drawing/2014/main" id="{56465C78-3D94-4620-90BC-8BA1FB20DCBE}"/>
              </a:ext>
            </a:extLst>
          </p:cNvPr>
          <p:cNvPicPr>
            <a:picLocks noChangeAspect="1"/>
          </p:cNvPicPr>
          <p:nvPr/>
        </p:nvPicPr>
        <p:blipFill>
          <a:blip r:embed="rId2"/>
          <a:stretch>
            <a:fillRect/>
          </a:stretch>
        </p:blipFill>
        <p:spPr>
          <a:xfrm>
            <a:off x="2295524" y="4109675"/>
            <a:ext cx="8124825" cy="2535600"/>
          </a:xfrm>
          <a:prstGeom prst="rect">
            <a:avLst/>
          </a:prstGeom>
        </p:spPr>
      </p:pic>
    </p:spTree>
    <p:extLst>
      <p:ext uri="{BB962C8B-B14F-4D97-AF65-F5344CB8AC3E}">
        <p14:creationId xmlns:p14="http://schemas.microsoft.com/office/powerpoint/2010/main" val="4199119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736189"/>
          </a:xfrm>
          <a:ln>
            <a:solidFill>
              <a:schemeClr val="tx1"/>
            </a:solidFill>
          </a:ln>
        </p:spPr>
        <p:txBody>
          <a:bodyPr anchor="ctr"/>
          <a:lstStyle/>
          <a:p>
            <a:r>
              <a:rPr lang="en-US" altLang="zh-CN" dirty="0"/>
              <a:t>1.</a:t>
            </a:r>
            <a:r>
              <a:rPr lang="zh-CN" altLang="en-US" dirty="0"/>
              <a:t>关联名即名称</a:t>
            </a:r>
          </a:p>
          <a:p>
            <a:pPr lvl="1"/>
            <a:r>
              <a:rPr lang="zh-CN" altLang="en-US" dirty="0"/>
              <a:t>名称用来描述关联的性质，通常使用一个动词或动词短语来命名关联，因为它表明源对象正在目标对象上执行的动作。为了消除名称含义的歧义，</a:t>
            </a:r>
            <a:r>
              <a:rPr lang="en-US" altLang="zh-CN" dirty="0"/>
              <a:t>UML</a:t>
            </a:r>
            <a:r>
              <a:rPr lang="zh-CN" altLang="en-US" dirty="0"/>
              <a:t>中提供了一个指引读者名称方向的三角形，并给名称一个方向。</a:t>
            </a:r>
            <a:endParaRPr lang="en-US" altLang="zh-CN" dirty="0"/>
          </a:p>
          <a:p>
            <a:pPr lvl="1"/>
            <a:r>
              <a:rPr lang="zh-CN" altLang="en-US" dirty="0"/>
              <a:t>此外，在描述关联关系时，可以分别给关联的两端命名，如果关联的端点已经明确地有了名称</a:t>
            </a:r>
            <a:r>
              <a:rPr lang="en-US" altLang="zh-CN" dirty="0"/>
              <a:t>,</a:t>
            </a:r>
            <a:r>
              <a:rPr lang="zh-CN" altLang="en-US" dirty="0"/>
              <a:t>则不需要给关联关系取名。如果一个类有多个关联关系，为了进行区分</a:t>
            </a:r>
            <a:r>
              <a:rPr lang="en-US" altLang="zh-CN" dirty="0"/>
              <a:t>,</a:t>
            </a:r>
            <a:r>
              <a:rPr lang="zh-CN" altLang="en-US" dirty="0"/>
              <a:t>使用关联名或是关联端点名。如果一个关联有多个端点在一个类上，则需要给关联端点命名进行区分。</a:t>
            </a:r>
          </a:p>
          <a:p>
            <a:endParaRPr lang="zh-CN" altLang="en-US" dirty="0"/>
          </a:p>
        </p:txBody>
      </p:sp>
    </p:spTree>
    <p:extLst>
      <p:ext uri="{BB962C8B-B14F-4D97-AF65-F5344CB8AC3E}">
        <p14:creationId xmlns:p14="http://schemas.microsoft.com/office/powerpoint/2010/main" val="40257828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lstStyle/>
          <a:p>
            <a:r>
              <a:rPr lang="en-US" altLang="zh-CN" dirty="0"/>
              <a:t>2.</a:t>
            </a:r>
            <a:r>
              <a:rPr lang="zh-CN" altLang="en-US" dirty="0"/>
              <a:t>角色</a:t>
            </a:r>
          </a:p>
          <a:p>
            <a:r>
              <a:rPr lang="zh-CN" altLang="en-US" dirty="0"/>
              <a:t>当一个类处于关联的某一端时，该类就在这个关系中扮演了一个特定的角色。它呈现的是对另一端的职责。可以显式地命名一个类在关联中所承担的角色。关联端点承担的角色称为端点名</a:t>
            </a:r>
            <a:r>
              <a:rPr lang="en-US" altLang="zh-CN" dirty="0"/>
              <a:t>(</a:t>
            </a:r>
            <a:r>
              <a:rPr lang="zh-CN" altLang="en-US" dirty="0"/>
              <a:t>或角色名</a:t>
            </a:r>
            <a:r>
              <a:rPr lang="en-US" altLang="zh-CN" dirty="0"/>
              <a:t>)</a:t>
            </a:r>
            <a:r>
              <a:rPr lang="zh-CN" altLang="en-US" dirty="0"/>
              <a:t>，端点名称是名词或名词短语，以解释对象是如何参与关联的。关联关系的角色设置如图所示。</a:t>
            </a:r>
          </a:p>
          <a:p>
            <a:endParaRPr lang="zh-CN" altLang="en-US" dirty="0"/>
          </a:p>
        </p:txBody>
      </p:sp>
      <p:pic>
        <p:nvPicPr>
          <p:cNvPr id="5" name="图片 4">
            <a:extLst>
              <a:ext uri="{FF2B5EF4-FFF2-40B4-BE49-F238E27FC236}">
                <a16:creationId xmlns:a16="http://schemas.microsoft.com/office/drawing/2014/main" id="{BF7F8678-B18C-4528-B017-A5F89E07605E}"/>
              </a:ext>
            </a:extLst>
          </p:cNvPr>
          <p:cNvPicPr>
            <a:picLocks noChangeAspect="1"/>
          </p:cNvPicPr>
          <p:nvPr/>
        </p:nvPicPr>
        <p:blipFill>
          <a:blip r:embed="rId2"/>
          <a:stretch>
            <a:fillRect/>
          </a:stretch>
        </p:blipFill>
        <p:spPr>
          <a:xfrm>
            <a:off x="838200" y="4333875"/>
            <a:ext cx="9782175" cy="2330960"/>
          </a:xfrm>
          <a:prstGeom prst="rect">
            <a:avLst/>
          </a:prstGeom>
        </p:spPr>
      </p:pic>
    </p:spTree>
    <p:extLst>
      <p:ext uri="{BB962C8B-B14F-4D97-AF65-F5344CB8AC3E}">
        <p14:creationId xmlns:p14="http://schemas.microsoft.com/office/powerpoint/2010/main" val="31914927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85775" y="1495425"/>
            <a:ext cx="11191875" cy="4681538"/>
          </a:xfrm>
          <a:ln>
            <a:solidFill>
              <a:schemeClr val="tx1"/>
            </a:solidFill>
          </a:ln>
        </p:spPr>
        <p:txBody>
          <a:bodyPr anchor="t">
            <a:normAutofit fontScale="77500" lnSpcReduction="20000"/>
          </a:bodyPr>
          <a:lstStyle/>
          <a:p>
            <a:pPr>
              <a:lnSpc>
                <a:spcPct val="110000"/>
              </a:lnSpc>
            </a:pPr>
            <a:r>
              <a:rPr lang="en-US" altLang="zh-CN" dirty="0"/>
              <a:t>3.</a:t>
            </a:r>
            <a:r>
              <a:rPr lang="zh-CN" altLang="en-US" dirty="0"/>
              <a:t>多重性</a:t>
            </a:r>
          </a:p>
          <a:p>
            <a:pPr>
              <a:lnSpc>
                <a:spcPct val="110000"/>
              </a:lnSpc>
            </a:pPr>
            <a:r>
              <a:rPr lang="zh-CN" altLang="en-US" dirty="0"/>
              <a:t>关联表示了对象间的结构关系。有时在建模时需要说明一个关联的实例中有多少个相互连接的对象。即多重性是指有多少对象可以参与该关联。可以表达一个取值范围、特定值、无限定的范围或一组离散值。</a:t>
            </a:r>
            <a:endParaRPr lang="en-US" altLang="zh-CN" dirty="0"/>
          </a:p>
          <a:p>
            <a:pPr>
              <a:lnSpc>
                <a:spcPct val="110000"/>
              </a:lnSpc>
            </a:pPr>
            <a:r>
              <a:rPr lang="zh-CN" altLang="en-US" dirty="0">
                <a:highlight>
                  <a:srgbClr val="FFFF00"/>
                </a:highlight>
              </a:rPr>
              <a:t>格式：”</a:t>
            </a:r>
            <a:r>
              <a:rPr lang="en-US" altLang="zh-CN" dirty="0" err="1">
                <a:highlight>
                  <a:srgbClr val="FFFF00"/>
                </a:highlight>
              </a:rPr>
              <a:t>minimum..Maximum</a:t>
            </a:r>
            <a:r>
              <a:rPr lang="zh-CN" altLang="en-US" dirty="0">
                <a:highlight>
                  <a:srgbClr val="FFFF00"/>
                </a:highlight>
              </a:rPr>
              <a:t>“（均为</a:t>
            </a:r>
            <a:r>
              <a:rPr lang="en-US" altLang="zh-CN" dirty="0">
                <a:highlight>
                  <a:srgbClr val="FFFF00"/>
                </a:highlight>
              </a:rPr>
              <a:t>int</a:t>
            </a:r>
            <a:r>
              <a:rPr lang="zh-CN" altLang="en-US" dirty="0">
                <a:highlight>
                  <a:srgbClr val="FFFF00"/>
                </a:highlight>
              </a:rPr>
              <a:t>型</a:t>
            </a:r>
            <a:r>
              <a:rPr lang="en-US" altLang="zh-CN" dirty="0">
                <a:highlight>
                  <a:srgbClr val="FFFF00"/>
                </a:highlight>
              </a:rPr>
              <a:t>)</a:t>
            </a:r>
            <a:r>
              <a:rPr lang="zh-CN" altLang="en-US" dirty="0">
                <a:highlight>
                  <a:srgbClr val="FFFF00"/>
                </a:highlight>
              </a:rPr>
              <a:t>。</a:t>
            </a:r>
          </a:p>
          <a:p>
            <a:pPr>
              <a:lnSpc>
                <a:spcPct val="110000"/>
              </a:lnSpc>
            </a:pPr>
            <a:r>
              <a:rPr lang="zh-CN" altLang="en-US" dirty="0"/>
              <a:t>赋给一个端点的多重性表示该端点可以有多少个对象与另一个端点的一个对象关联，可以是</a:t>
            </a:r>
            <a:r>
              <a:rPr lang="zh-CN" altLang="en-US" b="1" dirty="0"/>
              <a:t>一对</a:t>
            </a:r>
            <a:r>
              <a:rPr lang="en-US" altLang="zh-CN" b="1" dirty="0"/>
              <a:t>—</a:t>
            </a:r>
            <a:r>
              <a:rPr lang="en-US" altLang="zh-CN" dirty="0"/>
              <a:t>(one-to-one)</a:t>
            </a:r>
            <a:r>
              <a:rPr lang="zh-CN" altLang="en-US" dirty="0"/>
              <a:t>、</a:t>
            </a:r>
            <a:r>
              <a:rPr lang="zh-CN" altLang="en-US" b="1" dirty="0"/>
              <a:t>一对多</a:t>
            </a:r>
            <a:r>
              <a:rPr lang="en-US" altLang="zh-CN" dirty="0"/>
              <a:t>(one-to-many)</a:t>
            </a:r>
            <a:r>
              <a:rPr lang="zh-CN" altLang="en-US" dirty="0"/>
              <a:t>、</a:t>
            </a:r>
            <a:r>
              <a:rPr lang="zh-CN" altLang="en-US" b="1" dirty="0"/>
              <a:t>一对一或多</a:t>
            </a:r>
            <a:r>
              <a:rPr lang="en-US" altLang="zh-CN" dirty="0"/>
              <a:t>(one-to-</a:t>
            </a:r>
            <a:r>
              <a:rPr lang="en-US" altLang="zh-CN" dirty="0" err="1"/>
              <a:t>oneormore</a:t>
            </a:r>
            <a:r>
              <a:rPr lang="en-US" altLang="zh-CN" dirty="0"/>
              <a:t>)</a:t>
            </a:r>
            <a:r>
              <a:rPr lang="zh-CN" altLang="en-US" dirty="0"/>
              <a:t>、</a:t>
            </a:r>
            <a:r>
              <a:rPr lang="zh-CN" altLang="en-US" b="1" dirty="0"/>
              <a:t>一对零或一</a:t>
            </a:r>
            <a:r>
              <a:rPr lang="en-US" altLang="zh-CN" dirty="0"/>
              <a:t>(one-to-</a:t>
            </a:r>
            <a:r>
              <a:rPr lang="en-US" altLang="zh-CN" dirty="0" err="1"/>
              <a:t>zeroorone</a:t>
            </a:r>
            <a:r>
              <a:rPr lang="en-US" altLang="zh-CN" dirty="0"/>
              <a:t>)</a:t>
            </a:r>
            <a:r>
              <a:rPr lang="zh-CN" altLang="en-US" dirty="0"/>
              <a:t>、</a:t>
            </a:r>
            <a:r>
              <a:rPr lang="zh-CN" altLang="en-US" b="1" dirty="0"/>
              <a:t>一对有限间隔</a:t>
            </a:r>
            <a:r>
              <a:rPr lang="en-US" altLang="zh-CN" dirty="0"/>
              <a:t>(one-to-</a:t>
            </a:r>
            <a:r>
              <a:rPr lang="en-US" altLang="zh-CN" dirty="0" err="1"/>
              <a:t>aboundedinterval</a:t>
            </a:r>
            <a:r>
              <a:rPr lang="en-US" altLang="zh-CN" dirty="0"/>
              <a:t>.</a:t>
            </a:r>
            <a:r>
              <a:rPr lang="zh-CN" altLang="en-US" dirty="0"/>
              <a:t>例如，一对</a:t>
            </a:r>
            <a:r>
              <a:rPr lang="en-US" altLang="zh-CN" dirty="0"/>
              <a:t>5〜10)</a:t>
            </a:r>
            <a:r>
              <a:rPr lang="zh-CN" altLang="en-US" dirty="0"/>
              <a:t>、</a:t>
            </a:r>
            <a:r>
              <a:rPr lang="en-US" altLang="zh-CN" b="1" dirty="0"/>
              <a:t>—</a:t>
            </a:r>
            <a:r>
              <a:rPr lang="zh-CN" altLang="en-US" b="1" dirty="0"/>
              <a:t>对</a:t>
            </a:r>
            <a:r>
              <a:rPr lang="en-US" altLang="zh-CN" b="1" dirty="0"/>
              <a:t>n</a:t>
            </a:r>
            <a:r>
              <a:rPr lang="en-US" altLang="zh-CN" dirty="0"/>
              <a:t>(one-to-exactly〃)</a:t>
            </a:r>
            <a:r>
              <a:rPr lang="zh-CN" altLang="en-US" dirty="0"/>
              <a:t>，或者</a:t>
            </a:r>
            <a:r>
              <a:rPr lang="zh-CN" altLang="en-US" b="1" dirty="0"/>
              <a:t>一对一组选择</a:t>
            </a:r>
            <a:r>
              <a:rPr lang="en-US" altLang="zh-CN" dirty="0"/>
              <a:t>(one-to-</a:t>
            </a:r>
            <a:r>
              <a:rPr lang="en-US" altLang="zh-CN" dirty="0" err="1"/>
              <a:t>asetofchoices</a:t>
            </a:r>
            <a:r>
              <a:rPr lang="en-US" altLang="zh-CN" dirty="0"/>
              <a:t>,</a:t>
            </a:r>
            <a:r>
              <a:rPr lang="zh-CN" altLang="en-US" dirty="0"/>
              <a:t>例如，一对</a:t>
            </a:r>
            <a:r>
              <a:rPr lang="en-US" altLang="zh-CN" dirty="0"/>
              <a:t>9</a:t>
            </a:r>
            <a:r>
              <a:rPr lang="zh-CN" altLang="en-US" dirty="0"/>
              <a:t>或</a:t>
            </a:r>
            <a:r>
              <a:rPr lang="en-US" altLang="zh-CN" dirty="0"/>
              <a:t>10)</a:t>
            </a:r>
            <a:r>
              <a:rPr lang="zh-CN" altLang="en-US" dirty="0"/>
              <a:t>。</a:t>
            </a:r>
            <a:endParaRPr lang="en-US" altLang="zh-CN" dirty="0"/>
          </a:p>
          <a:p>
            <a:pPr>
              <a:lnSpc>
                <a:spcPct val="110000"/>
              </a:lnSpc>
            </a:pPr>
            <a:r>
              <a:rPr lang="en-US" altLang="zh-CN" dirty="0"/>
              <a:t>UML</a:t>
            </a:r>
            <a:r>
              <a:rPr lang="zh-CN" altLang="en-US" dirty="0"/>
              <a:t>使用</a:t>
            </a:r>
            <a:r>
              <a:rPr lang="zh-CN" altLang="en-US" dirty="0">
                <a:solidFill>
                  <a:srgbClr val="FF0000"/>
                </a:solidFill>
              </a:rPr>
              <a:t>星号</a:t>
            </a:r>
            <a:r>
              <a:rPr lang="en-US" altLang="zh-CN" dirty="0"/>
              <a:t>(*)</a:t>
            </a:r>
            <a:r>
              <a:rPr lang="zh-CN" altLang="en-US" dirty="0"/>
              <a:t>来代表许多</a:t>
            </a:r>
            <a:r>
              <a:rPr lang="en-US" altLang="zh-CN" dirty="0"/>
              <a:t>(more)</a:t>
            </a:r>
            <a:r>
              <a:rPr lang="zh-CN" altLang="en-US" dirty="0"/>
              <a:t>和多个</a:t>
            </a:r>
            <a:r>
              <a:rPr lang="en-US" altLang="zh-CN" dirty="0"/>
              <a:t>(many)</a:t>
            </a:r>
            <a:r>
              <a:rPr lang="zh-CN" altLang="en-US" dirty="0"/>
              <a:t>。在一种语义中，</a:t>
            </a:r>
            <a:r>
              <a:rPr lang="zh-CN" altLang="en-US" dirty="0">
                <a:solidFill>
                  <a:srgbClr val="FF0000"/>
                </a:solidFill>
              </a:rPr>
              <a:t>两点</a:t>
            </a:r>
            <a:r>
              <a:rPr lang="zh-CN" altLang="en-US" dirty="0"/>
              <a:t>代表</a:t>
            </a:r>
            <a:r>
              <a:rPr lang="en-US" altLang="zh-CN" dirty="0"/>
              <a:t>Or(</a:t>
            </a:r>
            <a:r>
              <a:rPr lang="zh-CN" altLang="en-US" dirty="0"/>
              <a:t>或</a:t>
            </a:r>
            <a:r>
              <a:rPr lang="en-US" altLang="zh-CN" dirty="0"/>
              <a:t>)</a:t>
            </a:r>
            <a:r>
              <a:rPr lang="zh-CN" altLang="en-US" dirty="0"/>
              <a:t>关系，例如“</a:t>
            </a:r>
            <a:r>
              <a:rPr lang="en-US" altLang="zh-CN" dirty="0"/>
              <a:t>1..*”</a:t>
            </a:r>
            <a:r>
              <a:rPr lang="zh-CN" altLang="en-US" dirty="0"/>
              <a:t>代表一个或者多个。在另一种语义中，</a:t>
            </a:r>
            <a:r>
              <a:rPr lang="en-US" altLang="zh-CN" dirty="0"/>
              <a:t>Or</a:t>
            </a:r>
            <a:r>
              <a:rPr lang="zh-CN" altLang="en-US" dirty="0"/>
              <a:t>关系用</a:t>
            </a:r>
            <a:r>
              <a:rPr lang="zh-CN" altLang="en-US" dirty="0">
                <a:solidFill>
                  <a:srgbClr val="FF0000"/>
                </a:solidFill>
              </a:rPr>
              <a:t>逗号</a:t>
            </a:r>
            <a:r>
              <a:rPr lang="zh-CN" altLang="en-US" dirty="0"/>
              <a:t>来表示，例如“</a:t>
            </a:r>
            <a:r>
              <a:rPr lang="en-US" altLang="zh-CN" dirty="0"/>
              <a:t>5,10”</a:t>
            </a:r>
            <a:r>
              <a:rPr lang="zh-CN" altLang="en-US" dirty="0"/>
              <a:t>代表</a:t>
            </a:r>
            <a:r>
              <a:rPr lang="en-US" altLang="zh-CN" dirty="0"/>
              <a:t>5</a:t>
            </a:r>
            <a:r>
              <a:rPr lang="zh-CN" altLang="en-US" dirty="0"/>
              <a:t>或者</a:t>
            </a:r>
            <a:r>
              <a:rPr lang="en-US" altLang="zh-CN" dirty="0"/>
              <a:t>10</a:t>
            </a:r>
            <a:r>
              <a:rPr lang="zh-CN" altLang="en-US" dirty="0"/>
              <a:t>。如图</a:t>
            </a:r>
            <a:r>
              <a:rPr lang="en-US" altLang="zh-CN" dirty="0"/>
              <a:t>5.11</a:t>
            </a:r>
            <a:r>
              <a:rPr lang="zh-CN" altLang="en-US" dirty="0"/>
              <a:t>所示就是一对零或多。</a:t>
            </a:r>
          </a:p>
          <a:p>
            <a:endParaRPr lang="zh-CN" altLang="en-US" dirty="0"/>
          </a:p>
        </p:txBody>
      </p:sp>
    </p:spTree>
    <p:extLst>
      <p:ext uri="{BB962C8B-B14F-4D97-AF65-F5344CB8AC3E}">
        <p14:creationId xmlns:p14="http://schemas.microsoft.com/office/powerpoint/2010/main" val="8367508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571500" y="1600200"/>
            <a:ext cx="10782300" cy="2790825"/>
          </a:xfrm>
          <a:ln>
            <a:solidFill>
              <a:schemeClr val="tx1"/>
            </a:solidFill>
          </a:ln>
        </p:spPr>
        <p:txBody>
          <a:bodyPr>
            <a:normAutofit fontScale="77500" lnSpcReduction="20000"/>
          </a:bodyPr>
          <a:lstStyle/>
          <a:p>
            <a:pPr>
              <a:lnSpc>
                <a:spcPct val="120000"/>
              </a:lnSpc>
            </a:pPr>
            <a:r>
              <a:rPr lang="en-US" altLang="zh-CN" dirty="0"/>
              <a:t>4.</a:t>
            </a:r>
            <a:r>
              <a:rPr lang="zh-CN" altLang="en-US" dirty="0"/>
              <a:t>聚合</a:t>
            </a:r>
          </a:p>
          <a:p>
            <a:pPr>
              <a:lnSpc>
                <a:spcPct val="120000"/>
              </a:lnSpc>
            </a:pPr>
            <a:r>
              <a:rPr lang="zh-CN" altLang="en-US" dirty="0"/>
              <a:t>两个类之间的简单关联表示了两个同等地位类之间的结构关系，这样说明这两个类是同一级别的，一个类并不比另一个类显得重要。在实际建模中，往往需要对“整体</a:t>
            </a:r>
            <a:r>
              <a:rPr lang="en-US" altLang="zh-CN" dirty="0"/>
              <a:t>/</a:t>
            </a:r>
            <a:r>
              <a:rPr lang="zh-CN" altLang="en-US" dirty="0"/>
              <a:t>部分”的关系进行描述，一个类描述了一个较大的事物</a:t>
            </a:r>
            <a:r>
              <a:rPr lang="en-US" altLang="zh-CN" dirty="0"/>
              <a:t>(“</a:t>
            </a:r>
            <a:r>
              <a:rPr lang="zh-CN" altLang="en-US" dirty="0"/>
              <a:t>整体”</a:t>
            </a:r>
            <a:r>
              <a:rPr lang="en-US" altLang="zh-CN" dirty="0"/>
              <a:t>)</a:t>
            </a:r>
            <a:r>
              <a:rPr lang="zh-CN" altLang="en-US" dirty="0"/>
              <a:t>，它由较小的事物</a:t>
            </a:r>
            <a:r>
              <a:rPr lang="en-US" altLang="zh-CN" dirty="0"/>
              <a:t>(“</a:t>
            </a:r>
            <a:r>
              <a:rPr lang="zh-CN" altLang="en-US" dirty="0"/>
              <a:t>部分”</a:t>
            </a:r>
            <a:r>
              <a:rPr lang="en-US" altLang="zh-CN" dirty="0"/>
              <a:t>)</a:t>
            </a:r>
            <a:r>
              <a:rPr lang="zh-CN" altLang="en-US" dirty="0"/>
              <a:t>组成。聚合关系正是表示整体和部分关系的关联。聚合描述了“</a:t>
            </a:r>
            <a:r>
              <a:rPr lang="en-US" altLang="zh-CN" dirty="0"/>
              <a:t>has-a”</a:t>
            </a:r>
            <a:r>
              <a:rPr lang="zh-CN" altLang="en-US" dirty="0"/>
              <a:t>的关系，意思是整体对象拥有部分对象。实质上，</a:t>
            </a:r>
            <a:r>
              <a:rPr lang="zh-CN" altLang="en-US" u="sng" dirty="0"/>
              <a:t>聚合就是一种特殊的关联</a:t>
            </a:r>
            <a:r>
              <a:rPr lang="zh-CN" altLang="en-US" dirty="0"/>
              <a:t>。</a:t>
            </a:r>
          </a:p>
          <a:p>
            <a:pPr>
              <a:lnSpc>
                <a:spcPct val="120000"/>
              </a:lnSpc>
            </a:pPr>
            <a:r>
              <a:rPr lang="zh-CN" altLang="en-US" dirty="0"/>
              <a:t>在</a:t>
            </a:r>
            <a:r>
              <a:rPr lang="en-US" altLang="zh-CN" dirty="0"/>
              <a:t>UML</a:t>
            </a:r>
            <a:r>
              <a:rPr lang="zh-CN" altLang="en-US" dirty="0"/>
              <a:t>中，聚合被表示为在整体的一端用一个</a:t>
            </a:r>
            <a:r>
              <a:rPr lang="zh-CN" altLang="en-US" b="1" dirty="0"/>
              <a:t>空心菱形</a:t>
            </a:r>
            <a:r>
              <a:rPr lang="zh-CN" altLang="en-US" dirty="0"/>
              <a:t>修饰的简单关联。</a:t>
            </a:r>
          </a:p>
          <a:p>
            <a:pPr>
              <a:lnSpc>
                <a:spcPct val="120000"/>
              </a:lnSpc>
            </a:pPr>
            <a:endParaRPr lang="zh-CN" altLang="en-US" dirty="0"/>
          </a:p>
        </p:txBody>
      </p:sp>
      <p:pic>
        <p:nvPicPr>
          <p:cNvPr id="5" name="图片 4">
            <a:extLst>
              <a:ext uri="{FF2B5EF4-FFF2-40B4-BE49-F238E27FC236}">
                <a16:creationId xmlns:a16="http://schemas.microsoft.com/office/drawing/2014/main" id="{9C0103BC-F1F0-4EC1-832C-E286B862E929}"/>
              </a:ext>
            </a:extLst>
          </p:cNvPr>
          <p:cNvPicPr>
            <a:picLocks noChangeAspect="1"/>
          </p:cNvPicPr>
          <p:nvPr/>
        </p:nvPicPr>
        <p:blipFill>
          <a:blip r:embed="rId2"/>
          <a:stretch>
            <a:fillRect/>
          </a:stretch>
        </p:blipFill>
        <p:spPr>
          <a:xfrm>
            <a:off x="1214437" y="4324349"/>
            <a:ext cx="8782196" cy="2238375"/>
          </a:xfrm>
          <a:prstGeom prst="rect">
            <a:avLst/>
          </a:prstGeom>
        </p:spPr>
      </p:pic>
    </p:spTree>
    <p:extLst>
      <p:ext uri="{BB962C8B-B14F-4D97-AF65-F5344CB8AC3E}">
        <p14:creationId xmlns:p14="http://schemas.microsoft.com/office/powerpoint/2010/main" val="4031965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142874" y="1492250"/>
            <a:ext cx="6029325" cy="5118100"/>
          </a:xfrm>
          <a:ln>
            <a:solidFill>
              <a:schemeClr val="tx1"/>
            </a:solidFill>
          </a:ln>
        </p:spPr>
        <p:txBody>
          <a:bodyPr>
            <a:normAutofit/>
          </a:bodyPr>
          <a:lstStyle/>
          <a:p>
            <a:pPr>
              <a:lnSpc>
                <a:spcPct val="120000"/>
              </a:lnSpc>
            </a:pPr>
            <a:r>
              <a:rPr lang="en-US" altLang="zh-CN" sz="2400" dirty="0"/>
              <a:t>5.</a:t>
            </a:r>
            <a:r>
              <a:rPr lang="zh-CN" altLang="en-US" sz="2400" dirty="0"/>
              <a:t>组合关系</a:t>
            </a:r>
          </a:p>
          <a:p>
            <a:pPr>
              <a:lnSpc>
                <a:spcPct val="120000"/>
              </a:lnSpc>
            </a:pPr>
            <a:r>
              <a:rPr lang="zh-CN" altLang="en-US" sz="2400" dirty="0"/>
              <a:t>组合关系是聚合关系中的一种特殊情况，是更强形式的聚合，又被称为强聚合。在组合中，成员对象的生命周期取决于聚合的生命周期，聚合不仅控制着成员对象的行为，而且控制着成员对象的创建和撤销。这就意味着，在组合式聚合中，一个对象在一个时间内只能是一个组合的一部分。</a:t>
            </a:r>
            <a:endParaRPr lang="en-US" altLang="zh-CN" sz="2400" dirty="0"/>
          </a:p>
          <a:p>
            <a:pPr>
              <a:lnSpc>
                <a:spcPct val="120000"/>
              </a:lnSpc>
            </a:pPr>
            <a:r>
              <a:rPr lang="zh-CN" altLang="en-US" sz="2400" dirty="0"/>
              <a:t>在</a:t>
            </a:r>
            <a:r>
              <a:rPr lang="en-US" altLang="zh-CN" sz="2400" dirty="0"/>
              <a:t>UML</a:t>
            </a:r>
            <a:r>
              <a:rPr lang="zh-CN" altLang="en-US" sz="2400" dirty="0"/>
              <a:t>中，组合关系用带实心菱头的实线来表示，其中头部指向整体，如图所示。</a:t>
            </a:r>
          </a:p>
        </p:txBody>
      </p:sp>
      <p:pic>
        <p:nvPicPr>
          <p:cNvPr id="7" name="图片 6">
            <a:extLst>
              <a:ext uri="{FF2B5EF4-FFF2-40B4-BE49-F238E27FC236}">
                <a16:creationId xmlns:a16="http://schemas.microsoft.com/office/drawing/2014/main" id="{C1FC7CDB-771E-462E-9D33-691DBD77FF5B}"/>
              </a:ext>
            </a:extLst>
          </p:cNvPr>
          <p:cNvPicPr>
            <a:picLocks noChangeAspect="1"/>
          </p:cNvPicPr>
          <p:nvPr/>
        </p:nvPicPr>
        <p:blipFill>
          <a:blip r:embed="rId2"/>
          <a:stretch>
            <a:fillRect/>
          </a:stretch>
        </p:blipFill>
        <p:spPr>
          <a:xfrm>
            <a:off x="6229799" y="1181100"/>
            <a:ext cx="5754598" cy="5429250"/>
          </a:xfrm>
          <a:prstGeom prst="rect">
            <a:avLst/>
          </a:prstGeom>
        </p:spPr>
      </p:pic>
    </p:spTree>
    <p:extLst>
      <p:ext uri="{BB962C8B-B14F-4D97-AF65-F5344CB8AC3E}">
        <p14:creationId xmlns:p14="http://schemas.microsoft.com/office/powerpoint/2010/main" val="379843896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641599"/>
          </a:xfrm>
          <a:ln>
            <a:solidFill>
              <a:schemeClr val="tx1"/>
            </a:solidFill>
          </a:ln>
        </p:spPr>
        <p:txBody>
          <a:bodyPr>
            <a:normAutofit fontScale="70000" lnSpcReduction="20000"/>
          </a:bodyPr>
          <a:lstStyle/>
          <a:p>
            <a:pPr>
              <a:lnSpc>
                <a:spcPct val="120000"/>
              </a:lnSpc>
            </a:pPr>
            <a:r>
              <a:rPr lang="zh-CN" altLang="en-US" dirty="0"/>
              <a:t>正如对象是类的实例一样，关联也有自己的实例。导航性描述的是一个对象通过链</a:t>
            </a:r>
            <a:r>
              <a:rPr lang="en-US" altLang="zh-CN" dirty="0"/>
              <a:t>(</a:t>
            </a:r>
            <a:r>
              <a:rPr lang="zh-CN" altLang="en-US" dirty="0"/>
              <a:t>关联的实例</a:t>
            </a:r>
            <a:r>
              <a:rPr lang="en-US" altLang="zh-CN" dirty="0"/>
              <a:t>)</a:t>
            </a:r>
            <a:r>
              <a:rPr lang="zh-CN" altLang="en-US" dirty="0"/>
              <a:t>进行导航访问另一个对象，即对一个关联端点设置导航属性意味着本端的对象可以被另一端的对象访问。可以在关联关系上加箭头表示导航方向，如图所示。</a:t>
            </a:r>
          </a:p>
          <a:p>
            <a:pPr>
              <a:lnSpc>
                <a:spcPct val="120000"/>
              </a:lnSpc>
            </a:pPr>
            <a:r>
              <a:rPr lang="zh-CN" altLang="en-US" dirty="0"/>
              <a:t>导航共分为以下两类。</a:t>
            </a:r>
          </a:p>
          <a:p>
            <a:pPr lvl="1">
              <a:lnSpc>
                <a:spcPct val="120000"/>
              </a:lnSpc>
            </a:pPr>
            <a:r>
              <a:rPr lang="en-US" altLang="zh-CN" dirty="0"/>
              <a:t>(1)</a:t>
            </a:r>
            <a:r>
              <a:rPr lang="zh-CN" altLang="en-US" dirty="0">
                <a:solidFill>
                  <a:srgbClr val="FF0000"/>
                </a:solidFill>
              </a:rPr>
              <a:t>单向关联</a:t>
            </a:r>
            <a:r>
              <a:rPr lang="en-US" altLang="zh-CN" dirty="0"/>
              <a:t>(</a:t>
            </a:r>
            <a:r>
              <a:rPr lang="en-US" altLang="zh-CN" dirty="0" err="1"/>
              <a:t>UnidirectionAssociation</a:t>
            </a:r>
            <a:r>
              <a:rPr lang="en-US" altLang="zh-CN" dirty="0"/>
              <a:t>)</a:t>
            </a:r>
            <a:r>
              <a:rPr lang="zh-CN" altLang="en-US" dirty="0"/>
              <a:t>：只在一个方向上可以导航的关联，用一条带箭头的实线来表示。</a:t>
            </a:r>
          </a:p>
          <a:p>
            <a:pPr lvl="1">
              <a:lnSpc>
                <a:spcPct val="120000"/>
              </a:lnSpc>
            </a:pPr>
            <a:r>
              <a:rPr lang="en-US" altLang="zh-CN" dirty="0"/>
              <a:t>(2)</a:t>
            </a:r>
            <a:r>
              <a:rPr lang="zh-CN" altLang="en-US" dirty="0">
                <a:solidFill>
                  <a:srgbClr val="FF0000"/>
                </a:solidFill>
              </a:rPr>
              <a:t>双向关联</a:t>
            </a:r>
            <a:r>
              <a:rPr lang="en-US" altLang="zh-CN" dirty="0"/>
              <a:t>(</a:t>
            </a:r>
            <a:r>
              <a:rPr lang="en-US" altLang="zh-CN" dirty="0" err="1"/>
              <a:t>BidirectionAssociation</a:t>
            </a:r>
            <a:r>
              <a:rPr lang="en-US" altLang="zh-CN" dirty="0"/>
              <a:t>):</a:t>
            </a:r>
            <a:r>
              <a:rPr lang="zh-CN" altLang="en-US" dirty="0"/>
              <a:t>在两个方向上都可以导航的关联，用一条没有箭头的实线来表示。另外，使用导航性可以降低类之间的耦合度，这也是好的面向对象分析与设计的目标之一。</a:t>
            </a:r>
          </a:p>
        </p:txBody>
      </p:sp>
      <p:pic>
        <p:nvPicPr>
          <p:cNvPr id="5" name="图片 4">
            <a:extLst>
              <a:ext uri="{FF2B5EF4-FFF2-40B4-BE49-F238E27FC236}">
                <a16:creationId xmlns:a16="http://schemas.microsoft.com/office/drawing/2014/main" id="{F6F9C0AE-463F-4D46-952E-D35B61BF72DF}"/>
              </a:ext>
            </a:extLst>
          </p:cNvPr>
          <p:cNvPicPr>
            <a:picLocks noChangeAspect="1"/>
          </p:cNvPicPr>
          <p:nvPr/>
        </p:nvPicPr>
        <p:blipFill>
          <a:blip r:embed="rId2"/>
          <a:stretch>
            <a:fillRect/>
          </a:stretch>
        </p:blipFill>
        <p:spPr>
          <a:xfrm>
            <a:off x="1042987" y="4467224"/>
            <a:ext cx="8129588" cy="2360631"/>
          </a:xfrm>
          <a:prstGeom prst="rect">
            <a:avLst/>
          </a:prstGeom>
        </p:spPr>
      </p:pic>
    </p:spTree>
    <p:extLst>
      <p:ext uri="{BB962C8B-B14F-4D97-AF65-F5344CB8AC3E}">
        <p14:creationId xmlns:p14="http://schemas.microsoft.com/office/powerpoint/2010/main" val="349118811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257174" y="1387476"/>
            <a:ext cx="11658601" cy="1650999"/>
          </a:xfrm>
        </p:spPr>
        <p:txBody>
          <a:bodyPr>
            <a:noAutofit/>
          </a:bodyPr>
          <a:lstStyle/>
          <a:p>
            <a:pPr>
              <a:lnSpc>
                <a:spcPct val="120000"/>
              </a:lnSpc>
            </a:pPr>
            <a:r>
              <a:rPr lang="en-US" altLang="zh-CN" sz="1600" dirty="0"/>
              <a:t>7.</a:t>
            </a:r>
            <a:r>
              <a:rPr lang="zh-CN" altLang="en-US" sz="1600" dirty="0"/>
              <a:t>关联类</a:t>
            </a:r>
          </a:p>
          <a:p>
            <a:pPr>
              <a:lnSpc>
                <a:spcPct val="120000"/>
              </a:lnSpc>
            </a:pPr>
            <a:r>
              <a:rPr lang="zh-CN" altLang="en-US" sz="1600" dirty="0"/>
              <a:t>在两个类之间的关联中，关联本身可以有特征。即关联和类一样，也可以有自己的属性和操作。此时，这个关联实际上是个关联类</a:t>
            </a:r>
            <a:r>
              <a:rPr lang="en-US" altLang="zh-CN" sz="1600" dirty="0"/>
              <a:t>(</a:t>
            </a:r>
            <a:r>
              <a:rPr lang="en-US" altLang="zh-CN" sz="1600" dirty="0" err="1"/>
              <a:t>AssociationClass</a:t>
            </a:r>
            <a:r>
              <a:rPr lang="en-US" altLang="zh-CN" sz="1600" dirty="0"/>
              <a:t>)</a:t>
            </a:r>
            <a:r>
              <a:rPr lang="zh-CN" altLang="en-US" sz="1600" dirty="0"/>
              <a:t>。</a:t>
            </a:r>
            <a:endParaRPr lang="en-US" altLang="zh-CN" sz="1600" dirty="0"/>
          </a:p>
          <a:p>
            <a:pPr>
              <a:lnSpc>
                <a:spcPct val="120000"/>
              </a:lnSpc>
            </a:pPr>
            <a:r>
              <a:rPr lang="zh-CN" altLang="en-US" sz="1600" dirty="0"/>
              <a:t>关联类是同时具有类和关系特征的模型元素，一个关联类可以看成是一个拥有类特性的关联，也可以看成是一个拥有关联特性的类。关联类的可视化表示方式与一般的类相同，但是要用一条虚线把关联类和对应的关联线连接起来。关联类也可以与其他类关联。</a:t>
            </a:r>
          </a:p>
        </p:txBody>
      </p:sp>
      <p:pic>
        <p:nvPicPr>
          <p:cNvPr id="5" name="图片 4">
            <a:extLst>
              <a:ext uri="{FF2B5EF4-FFF2-40B4-BE49-F238E27FC236}">
                <a16:creationId xmlns:a16="http://schemas.microsoft.com/office/drawing/2014/main" id="{2873894F-1B4D-4807-A25B-B6ED2AB11075}"/>
              </a:ext>
            </a:extLst>
          </p:cNvPr>
          <p:cNvPicPr>
            <a:picLocks noChangeAspect="1"/>
          </p:cNvPicPr>
          <p:nvPr/>
        </p:nvPicPr>
        <p:blipFill>
          <a:blip r:embed="rId2"/>
          <a:stretch>
            <a:fillRect/>
          </a:stretch>
        </p:blipFill>
        <p:spPr>
          <a:xfrm>
            <a:off x="1953439" y="3257550"/>
            <a:ext cx="8538348" cy="3352800"/>
          </a:xfrm>
          <a:prstGeom prst="rect">
            <a:avLst/>
          </a:prstGeom>
        </p:spPr>
      </p:pic>
    </p:spTree>
    <p:extLst>
      <p:ext uri="{BB962C8B-B14F-4D97-AF65-F5344CB8AC3E}">
        <p14:creationId xmlns:p14="http://schemas.microsoft.com/office/powerpoint/2010/main" val="37577277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6"/>
            <a:ext cx="10515600" cy="2203450"/>
          </a:xfrm>
          <a:ln>
            <a:solidFill>
              <a:schemeClr val="tx1"/>
            </a:solidFill>
          </a:ln>
        </p:spPr>
        <p:txBody>
          <a:bodyPr>
            <a:normAutofit fontScale="70000" lnSpcReduction="20000"/>
          </a:bodyPr>
          <a:lstStyle/>
          <a:p>
            <a:pPr>
              <a:lnSpc>
                <a:spcPct val="120000"/>
              </a:lnSpc>
            </a:pPr>
            <a:r>
              <a:rPr lang="en-US" altLang="zh-CN" dirty="0"/>
              <a:t>8.</a:t>
            </a:r>
            <a:r>
              <a:rPr lang="zh-CN" altLang="en-US" dirty="0"/>
              <a:t>约束</a:t>
            </a:r>
          </a:p>
          <a:p>
            <a:pPr>
              <a:lnSpc>
                <a:spcPct val="120000"/>
              </a:lnSpc>
            </a:pPr>
            <a:r>
              <a:rPr lang="zh-CN" altLang="en-US" dirty="0"/>
              <a:t>由于两个类之间的一个关联可能对应有一个规则。可以通过关联线附近加注一个约束来说明这个规则。</a:t>
            </a:r>
            <a:r>
              <a:rPr lang="en-US" altLang="zh-CN" dirty="0"/>
              <a:t>UML</a:t>
            </a:r>
            <a:r>
              <a:rPr lang="zh-CN" altLang="en-US" dirty="0"/>
              <a:t>中提供了一种简便、统一和一致的约束（</a:t>
            </a:r>
            <a:r>
              <a:rPr lang="en-US" altLang="zh-CN" dirty="0"/>
              <a:t>Constraint</a:t>
            </a:r>
            <a:r>
              <a:rPr lang="zh-CN" altLang="en-US" dirty="0"/>
              <a:t>）</a:t>
            </a:r>
            <a:r>
              <a:rPr lang="en-US" altLang="zh-CN" dirty="0"/>
              <a:t>,</a:t>
            </a:r>
            <a:r>
              <a:rPr lang="zh-CN" altLang="en-US" dirty="0"/>
              <a:t>是各种模型元素的一种语义条件或规则。</a:t>
            </a:r>
            <a:endParaRPr lang="en-US" altLang="zh-CN" dirty="0"/>
          </a:p>
          <a:p>
            <a:pPr>
              <a:lnSpc>
                <a:spcPct val="120000"/>
              </a:lnSpc>
            </a:pPr>
            <a:r>
              <a:rPr lang="zh-CN" altLang="en-US" dirty="0"/>
              <a:t>另一种类型的约束是</a:t>
            </a:r>
            <a:r>
              <a:rPr lang="en-US" altLang="zh-CN" dirty="0"/>
              <a:t>Or</a:t>
            </a:r>
            <a:r>
              <a:rPr lang="zh-CN" altLang="en-US" dirty="0"/>
              <a:t>（或）关系，通过在两条关联线之间连一条虚线，虚线之上标注</a:t>
            </a:r>
            <a:r>
              <a:rPr lang="en-US" altLang="zh-CN" dirty="0"/>
              <a:t>{or}</a:t>
            </a:r>
            <a:r>
              <a:rPr lang="zh-CN" altLang="en-US" dirty="0"/>
              <a:t>来表示这种约束。</a:t>
            </a:r>
          </a:p>
          <a:p>
            <a:pPr>
              <a:lnSpc>
                <a:spcPct val="120000"/>
              </a:lnSpc>
            </a:pPr>
            <a:endParaRPr lang="zh-CN" altLang="en-US" dirty="0"/>
          </a:p>
        </p:txBody>
      </p:sp>
      <p:pic>
        <p:nvPicPr>
          <p:cNvPr id="4" name="Picutre 649">
            <a:extLst>
              <a:ext uri="{FF2B5EF4-FFF2-40B4-BE49-F238E27FC236}">
                <a16:creationId xmlns:a16="http://schemas.microsoft.com/office/drawing/2014/main" id="{AC8BCF90-BE0C-40F5-894D-9E1FD4DAC11B}"/>
              </a:ext>
            </a:extLst>
          </p:cNvPr>
          <p:cNvPicPr/>
          <p:nvPr/>
        </p:nvPicPr>
        <p:blipFill>
          <a:blip r:embed="rId2"/>
          <a:stretch/>
        </p:blipFill>
        <p:spPr>
          <a:xfrm>
            <a:off x="1930400" y="4230689"/>
            <a:ext cx="7708900" cy="1770061"/>
          </a:xfrm>
          <a:prstGeom prst="rect">
            <a:avLst/>
          </a:prstGeom>
        </p:spPr>
      </p:pic>
    </p:spTree>
    <p:extLst>
      <p:ext uri="{BB962C8B-B14F-4D97-AF65-F5344CB8AC3E}">
        <p14:creationId xmlns:p14="http://schemas.microsoft.com/office/powerpoint/2010/main" val="38349203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5.2.4</a:t>
            </a:r>
            <a:r>
              <a:rPr lang="zh-CN" altLang="en-US" dirty="0"/>
              <a:t>实现关系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536825"/>
          </a:xfrm>
          <a:ln>
            <a:solidFill>
              <a:schemeClr val="tx1"/>
            </a:solidFill>
          </a:ln>
        </p:spPr>
        <p:txBody>
          <a:bodyPr>
            <a:normAutofit fontScale="62500" lnSpcReduction="20000"/>
          </a:bodyPr>
          <a:lstStyle/>
          <a:p>
            <a:pPr>
              <a:lnSpc>
                <a:spcPct val="120000"/>
              </a:lnSpc>
            </a:pPr>
            <a:r>
              <a:rPr lang="zh-CN" altLang="en-US" dirty="0"/>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a:lnSpc>
                <a:spcPct val="120000"/>
              </a:lnSpc>
            </a:pPr>
            <a:r>
              <a:rPr lang="zh-CN" altLang="en-US" dirty="0"/>
              <a:t>实现关系通常在两种情况下被使用：在接口与实现该接口的类之间；在用例及实现该用例的协作之间。</a:t>
            </a:r>
          </a:p>
          <a:p>
            <a:pPr>
              <a:lnSpc>
                <a:spcPct val="120000"/>
              </a:lnSpc>
            </a:pPr>
            <a:r>
              <a:rPr lang="zh-CN" altLang="en-US" dirty="0"/>
              <a:t>在</a:t>
            </a:r>
            <a:r>
              <a:rPr lang="en-US" altLang="zh-CN" dirty="0"/>
              <a:t>UML</a:t>
            </a:r>
            <a:r>
              <a:rPr lang="zh-CN" altLang="en-US" dirty="0"/>
              <a:t>中，实现关系的符号与泛化关系的符号类似，用一条带指向接口的空心三角箭头的虚线表示。</a:t>
            </a:r>
          </a:p>
          <a:p>
            <a:pPr>
              <a:lnSpc>
                <a:spcPct val="120000"/>
              </a:lnSpc>
            </a:pPr>
            <a:r>
              <a:rPr lang="zh-CN" altLang="en-US" dirty="0"/>
              <a:t>实现关系还有一种省略的表示方法，即接口表示为一个小圆圈，并和实现接口的类用一条线段连接，</a:t>
            </a:r>
          </a:p>
        </p:txBody>
      </p:sp>
      <p:pic>
        <p:nvPicPr>
          <p:cNvPr id="5" name="图片 4">
            <a:extLst>
              <a:ext uri="{FF2B5EF4-FFF2-40B4-BE49-F238E27FC236}">
                <a16:creationId xmlns:a16="http://schemas.microsoft.com/office/drawing/2014/main" id="{393FBB13-9F98-409E-8A7E-DB3C0D98EA7A}"/>
              </a:ext>
            </a:extLst>
          </p:cNvPr>
          <p:cNvPicPr>
            <a:picLocks noChangeAspect="1"/>
          </p:cNvPicPr>
          <p:nvPr/>
        </p:nvPicPr>
        <p:blipFill>
          <a:blip r:embed="rId2"/>
          <a:stretch>
            <a:fillRect/>
          </a:stretch>
        </p:blipFill>
        <p:spPr>
          <a:xfrm>
            <a:off x="342899" y="4440237"/>
            <a:ext cx="6050805" cy="1325563"/>
          </a:xfrm>
          <a:prstGeom prst="rect">
            <a:avLst/>
          </a:prstGeom>
        </p:spPr>
      </p:pic>
      <p:pic>
        <p:nvPicPr>
          <p:cNvPr id="7" name="图片 6">
            <a:extLst>
              <a:ext uri="{FF2B5EF4-FFF2-40B4-BE49-F238E27FC236}">
                <a16:creationId xmlns:a16="http://schemas.microsoft.com/office/drawing/2014/main" id="{5D848E09-9508-4450-932C-4D19FC451CC3}"/>
              </a:ext>
            </a:extLst>
          </p:cNvPr>
          <p:cNvPicPr>
            <a:picLocks noChangeAspect="1"/>
          </p:cNvPicPr>
          <p:nvPr/>
        </p:nvPicPr>
        <p:blipFill>
          <a:blip r:embed="rId3"/>
          <a:stretch>
            <a:fillRect/>
          </a:stretch>
        </p:blipFill>
        <p:spPr>
          <a:xfrm>
            <a:off x="6657974" y="4440237"/>
            <a:ext cx="4341217" cy="1484313"/>
          </a:xfrm>
          <a:prstGeom prst="rect">
            <a:avLst/>
          </a:prstGeom>
        </p:spPr>
      </p:pic>
    </p:spTree>
    <p:extLst>
      <p:ext uri="{BB962C8B-B14F-4D97-AF65-F5344CB8AC3E}">
        <p14:creationId xmlns:p14="http://schemas.microsoft.com/office/powerpoint/2010/main" val="332510404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b="1" dirty="0">
                <a:latin typeface="微软雅黑" panose="020B0503020204020204" pitchFamily="34" charset="-122"/>
                <a:ea typeface="微软雅黑" panose="020B0503020204020204" pitchFamily="34" charset="-122"/>
              </a:rPr>
              <a:t>用例图</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UseCaseDiagram</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是显示一组用例、参与者以及它们之间关系的一种图。</a:t>
            </a:r>
          </a:p>
          <a:p>
            <a:r>
              <a:rPr lang="zh-CN" altLang="en-US" sz="2400" dirty="0">
                <a:latin typeface="微软雅黑" panose="020B0503020204020204" pitchFamily="34" charset="-122"/>
                <a:ea typeface="微软雅黑" panose="020B0503020204020204" pitchFamily="34" charset="-122"/>
              </a:rPr>
              <a:t>用例图在</a:t>
            </a:r>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中是非常特别的图形元素，它描述了用户希望如何使用一个系统。通过用例图可以知道谁将是系统相关的用户，他们希望系统提供什么样的服务，以及他们需要为系统提供的服务。</a:t>
            </a:r>
          </a:p>
          <a:p>
            <a:r>
              <a:rPr lang="zh-CN" altLang="en-US" sz="2400" dirty="0">
                <a:latin typeface="微软雅黑" panose="020B0503020204020204" pitchFamily="34" charset="-122"/>
                <a:ea typeface="微软雅黑" panose="020B0503020204020204" pitchFamily="34" charset="-122"/>
              </a:rPr>
              <a:t>用例图从用户的角度而不是开发者的角度来描述对软件产品的需求，分析产品所需的功能和动态行为。用例图常用来对需求进行建模，用例图在系统的整个分析、设计和开发阶段是非常重要的，它的正确与否直接影响到客户对最终实现的产品的满意度。用例图被广泛使用在各种开发活动中，但它最常用于描述系统以及子系统。</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1455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5.3.1</a:t>
            </a:r>
            <a:r>
              <a:rPr lang="zh-CN" altLang="en-US" dirty="0"/>
              <a:t>概念层类图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b="1" dirty="0"/>
              <a:t>概念层的类图</a:t>
            </a:r>
            <a:r>
              <a:rPr lang="zh-CN" altLang="en-US" dirty="0"/>
              <a:t>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r>
              <a:rPr lang="zh-CN" altLang="en-US" dirty="0"/>
              <a:t>概念层类图中的类和类关系和最终的实现类并不一定有直接和明显的对应关系，在概念层上，类图着重于对问题领域的概念化理解，而不是实现。因此，类名通常都是问题领域中实际事物的名称，并且独立于具体的编程语言。</a:t>
            </a:r>
          </a:p>
          <a:p>
            <a:endParaRPr lang="zh-CN" altLang="en-US" dirty="0"/>
          </a:p>
        </p:txBody>
      </p:sp>
    </p:spTree>
    <p:extLst>
      <p:ext uri="{BB962C8B-B14F-4D97-AF65-F5344CB8AC3E}">
        <p14:creationId xmlns:p14="http://schemas.microsoft.com/office/powerpoint/2010/main" val="12836171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5.3.2</a:t>
            </a:r>
            <a:r>
              <a:rPr lang="zh-CN" altLang="en-US" dirty="0"/>
              <a:t>说明层类图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1436049"/>
          </a:xfrm>
          <a:ln>
            <a:solidFill>
              <a:schemeClr val="tx1"/>
            </a:solidFill>
          </a:ln>
        </p:spPr>
        <p:txBody>
          <a:bodyPr/>
          <a:lstStyle/>
          <a:p>
            <a:r>
              <a:rPr lang="zh-CN" altLang="en-US" dirty="0"/>
              <a:t>在说明层阶段主要考虑的是类的</a:t>
            </a:r>
            <a:r>
              <a:rPr lang="zh-CN" altLang="en-US" dirty="0">
                <a:solidFill>
                  <a:srgbClr val="FF0000"/>
                </a:solidFill>
              </a:rPr>
              <a:t>接口</a:t>
            </a:r>
            <a:r>
              <a:rPr lang="zh-CN" altLang="en-US" dirty="0"/>
              <a:t>部分，而不是实现部分。这个接口可能因为实现环境、运行特性等有多种不同的实现。</a:t>
            </a:r>
            <a:endParaRPr lang="en-US" altLang="zh-CN" dirty="0"/>
          </a:p>
          <a:p>
            <a:endParaRPr lang="zh-CN" altLang="en-US" dirty="0"/>
          </a:p>
        </p:txBody>
      </p:sp>
      <p:sp>
        <p:nvSpPr>
          <p:cNvPr id="4" name="椭圆 8">
            <a:extLst>
              <a:ext uri="{FF2B5EF4-FFF2-40B4-BE49-F238E27FC236}">
                <a16:creationId xmlns:a16="http://schemas.microsoft.com/office/drawing/2014/main" id="{3D7340B2-970F-4648-9A4F-99769FD99B5E}"/>
              </a:ext>
            </a:extLst>
          </p:cNvPr>
          <p:cNvSpPr/>
          <p:nvPr/>
        </p:nvSpPr>
        <p:spPr>
          <a:xfrm>
            <a:off x="1494514" y="3787991"/>
            <a:ext cx="1054224" cy="1014059"/>
          </a:xfrm>
          <a:custGeom>
            <a:avLst/>
            <a:gdLst>
              <a:gd name="connsiteX0" fmla="*/ 251409 w 333376"/>
              <a:gd name="connsiteY0" fmla="*/ 227087 h 320675"/>
              <a:gd name="connsiteX1" fmla="*/ 258050 w 333376"/>
              <a:gd name="connsiteY1" fmla="*/ 230742 h 320675"/>
              <a:gd name="connsiteX2" fmla="*/ 256754 w 333376"/>
              <a:gd name="connsiteY2" fmla="*/ 245361 h 320675"/>
              <a:gd name="connsiteX3" fmla="*/ 216581 w 333376"/>
              <a:gd name="connsiteY3" fmla="*/ 279917 h 320675"/>
              <a:gd name="connsiteX4" fmla="*/ 210101 w 333376"/>
              <a:gd name="connsiteY4" fmla="*/ 282575 h 320675"/>
              <a:gd name="connsiteX5" fmla="*/ 202326 w 333376"/>
              <a:gd name="connsiteY5" fmla="*/ 278588 h 320675"/>
              <a:gd name="connsiteX6" fmla="*/ 203622 w 333376"/>
              <a:gd name="connsiteY6" fmla="*/ 263968 h 320675"/>
              <a:gd name="connsiteX7" fmla="*/ 243795 w 333376"/>
              <a:gd name="connsiteY7" fmla="*/ 229412 h 320675"/>
              <a:gd name="connsiteX8" fmla="*/ 251409 w 333376"/>
              <a:gd name="connsiteY8" fmla="*/ 227087 h 320675"/>
              <a:gd name="connsiteX9" fmla="*/ 85142 w 333376"/>
              <a:gd name="connsiteY9" fmla="*/ 227087 h 320675"/>
              <a:gd name="connsiteX10" fmla="*/ 92756 w 333376"/>
              <a:gd name="connsiteY10" fmla="*/ 229412 h 320675"/>
              <a:gd name="connsiteX11" fmla="*/ 132929 w 333376"/>
              <a:gd name="connsiteY11" fmla="*/ 263968 h 320675"/>
              <a:gd name="connsiteX12" fmla="*/ 134225 w 333376"/>
              <a:gd name="connsiteY12" fmla="*/ 278588 h 320675"/>
              <a:gd name="connsiteX13" fmla="*/ 126450 w 333376"/>
              <a:gd name="connsiteY13" fmla="*/ 282575 h 320675"/>
              <a:gd name="connsiteX14" fmla="*/ 119970 w 333376"/>
              <a:gd name="connsiteY14" fmla="*/ 279917 h 320675"/>
              <a:gd name="connsiteX15" fmla="*/ 79797 w 333376"/>
              <a:gd name="connsiteY15" fmla="*/ 245361 h 320675"/>
              <a:gd name="connsiteX16" fmla="*/ 78501 w 333376"/>
              <a:gd name="connsiteY16" fmla="*/ 230742 h 320675"/>
              <a:gd name="connsiteX17" fmla="*/ 85142 w 333376"/>
              <a:gd name="connsiteY17" fmla="*/ 227087 h 320675"/>
              <a:gd name="connsiteX18" fmla="*/ 188006 w 333376"/>
              <a:gd name="connsiteY18" fmla="*/ 147637 h 320675"/>
              <a:gd name="connsiteX19" fmla="*/ 214313 w 333376"/>
              <a:gd name="connsiteY19" fmla="*/ 223669 h 320675"/>
              <a:gd name="connsiteX20" fmla="*/ 205106 w 333376"/>
              <a:gd name="connsiteY20" fmla="*/ 232845 h 320675"/>
              <a:gd name="connsiteX21" fmla="*/ 195898 w 333376"/>
              <a:gd name="connsiteY21" fmla="*/ 223669 h 320675"/>
              <a:gd name="connsiteX22" fmla="*/ 191952 w 333376"/>
              <a:gd name="connsiteY22" fmla="*/ 189586 h 320675"/>
              <a:gd name="connsiteX23" fmla="*/ 191952 w 333376"/>
              <a:gd name="connsiteY23" fmla="*/ 221047 h 320675"/>
              <a:gd name="connsiteX24" fmla="*/ 188006 w 333376"/>
              <a:gd name="connsiteY24" fmla="*/ 232845 h 320675"/>
              <a:gd name="connsiteX25" fmla="*/ 188006 w 333376"/>
              <a:gd name="connsiteY25" fmla="*/ 311499 h 320675"/>
              <a:gd name="connsiteX26" fmla="*/ 178798 w 333376"/>
              <a:gd name="connsiteY26" fmla="*/ 320675 h 320675"/>
              <a:gd name="connsiteX27" fmla="*/ 169591 w 333376"/>
              <a:gd name="connsiteY27" fmla="*/ 311499 h 320675"/>
              <a:gd name="connsiteX28" fmla="*/ 168275 w 333376"/>
              <a:gd name="connsiteY28" fmla="*/ 311499 h 320675"/>
              <a:gd name="connsiteX29" fmla="*/ 159068 w 333376"/>
              <a:gd name="connsiteY29" fmla="*/ 320675 h 320675"/>
              <a:gd name="connsiteX30" fmla="*/ 148545 w 333376"/>
              <a:gd name="connsiteY30" fmla="*/ 311499 h 320675"/>
              <a:gd name="connsiteX31" fmla="*/ 148545 w 333376"/>
              <a:gd name="connsiteY31" fmla="*/ 234156 h 320675"/>
              <a:gd name="connsiteX32" fmla="*/ 145914 w 333376"/>
              <a:gd name="connsiteY32" fmla="*/ 222358 h 320675"/>
              <a:gd name="connsiteX33" fmla="*/ 145914 w 333376"/>
              <a:gd name="connsiteY33" fmla="*/ 192208 h 320675"/>
              <a:gd name="connsiteX34" fmla="*/ 141968 w 333376"/>
              <a:gd name="connsiteY34" fmla="*/ 224980 h 320675"/>
              <a:gd name="connsiteX35" fmla="*/ 132761 w 333376"/>
              <a:gd name="connsiteY35" fmla="*/ 235467 h 320675"/>
              <a:gd name="connsiteX36" fmla="*/ 123553 w 333376"/>
              <a:gd name="connsiteY36" fmla="*/ 224980 h 320675"/>
              <a:gd name="connsiteX37" fmla="*/ 149860 w 333376"/>
              <a:gd name="connsiteY37" fmla="*/ 150259 h 320675"/>
              <a:gd name="connsiteX38" fmla="*/ 168275 w 333376"/>
              <a:gd name="connsiteY38" fmla="*/ 175166 h 320675"/>
              <a:gd name="connsiteX39" fmla="*/ 188006 w 333376"/>
              <a:gd name="connsiteY39" fmla="*/ 147637 h 320675"/>
              <a:gd name="connsiteX40" fmla="*/ 168414 w 333376"/>
              <a:gd name="connsiteY40" fmla="*/ 138112 h 320675"/>
              <a:gd name="connsiteX41" fmla="*/ 174971 w 333376"/>
              <a:gd name="connsiteY41" fmla="*/ 141922 h 320675"/>
              <a:gd name="connsiteX42" fmla="*/ 180217 w 333376"/>
              <a:gd name="connsiteY42" fmla="*/ 139382 h 320675"/>
              <a:gd name="connsiteX43" fmla="*/ 182840 w 333376"/>
              <a:gd name="connsiteY43" fmla="*/ 139382 h 320675"/>
              <a:gd name="connsiteX44" fmla="*/ 184151 w 333376"/>
              <a:gd name="connsiteY44" fmla="*/ 141922 h 320675"/>
              <a:gd name="connsiteX45" fmla="*/ 184151 w 333376"/>
              <a:gd name="connsiteY45" fmla="*/ 148272 h 320675"/>
              <a:gd name="connsiteX46" fmla="*/ 182840 w 333376"/>
              <a:gd name="connsiteY46" fmla="*/ 150812 h 320675"/>
              <a:gd name="connsiteX47" fmla="*/ 180217 w 333376"/>
              <a:gd name="connsiteY47" fmla="*/ 150812 h 320675"/>
              <a:gd name="connsiteX48" fmla="*/ 173659 w 333376"/>
              <a:gd name="connsiteY48" fmla="*/ 149542 h 320675"/>
              <a:gd name="connsiteX49" fmla="*/ 169725 w 333376"/>
              <a:gd name="connsiteY49" fmla="*/ 150812 h 320675"/>
              <a:gd name="connsiteX50" fmla="*/ 164479 w 333376"/>
              <a:gd name="connsiteY50" fmla="*/ 149542 h 320675"/>
              <a:gd name="connsiteX51" fmla="*/ 157922 w 333376"/>
              <a:gd name="connsiteY51" fmla="*/ 150812 h 320675"/>
              <a:gd name="connsiteX52" fmla="*/ 155299 w 333376"/>
              <a:gd name="connsiteY52" fmla="*/ 150812 h 320675"/>
              <a:gd name="connsiteX53" fmla="*/ 153988 w 333376"/>
              <a:gd name="connsiteY53" fmla="*/ 148272 h 320675"/>
              <a:gd name="connsiteX54" fmla="*/ 153988 w 333376"/>
              <a:gd name="connsiteY54" fmla="*/ 141922 h 320675"/>
              <a:gd name="connsiteX55" fmla="*/ 155299 w 333376"/>
              <a:gd name="connsiteY55" fmla="*/ 139382 h 320675"/>
              <a:gd name="connsiteX56" fmla="*/ 157922 w 333376"/>
              <a:gd name="connsiteY56" fmla="*/ 139382 h 320675"/>
              <a:gd name="connsiteX57" fmla="*/ 163168 w 333376"/>
              <a:gd name="connsiteY57" fmla="*/ 141922 h 320675"/>
              <a:gd name="connsiteX58" fmla="*/ 168414 w 333376"/>
              <a:gd name="connsiteY58" fmla="*/ 138112 h 320675"/>
              <a:gd name="connsiteX59" fmla="*/ 307312 w 333376"/>
              <a:gd name="connsiteY59" fmla="*/ 88900 h 320675"/>
              <a:gd name="connsiteX60" fmla="*/ 333376 w 333376"/>
              <a:gd name="connsiteY60" fmla="*/ 161661 h 320675"/>
              <a:gd name="connsiteX61" fmla="*/ 324254 w 333376"/>
              <a:gd name="connsiteY61" fmla="*/ 170921 h 320675"/>
              <a:gd name="connsiteX62" fmla="*/ 315132 w 333376"/>
              <a:gd name="connsiteY62" fmla="*/ 161661 h 320675"/>
              <a:gd name="connsiteX63" fmla="*/ 311222 w 333376"/>
              <a:gd name="connsiteY63" fmla="*/ 129911 h 320675"/>
              <a:gd name="connsiteX64" fmla="*/ 311222 w 333376"/>
              <a:gd name="connsiteY64" fmla="*/ 159015 h 320675"/>
              <a:gd name="connsiteX65" fmla="*/ 308616 w 333376"/>
              <a:gd name="connsiteY65" fmla="*/ 170921 h 320675"/>
              <a:gd name="connsiteX66" fmla="*/ 308616 w 333376"/>
              <a:gd name="connsiteY66" fmla="*/ 246328 h 320675"/>
              <a:gd name="connsiteX67" fmla="*/ 299493 w 333376"/>
              <a:gd name="connsiteY67" fmla="*/ 255588 h 320675"/>
              <a:gd name="connsiteX68" fmla="*/ 290371 w 333376"/>
              <a:gd name="connsiteY68" fmla="*/ 246328 h 320675"/>
              <a:gd name="connsiteX69" fmla="*/ 289068 w 333376"/>
              <a:gd name="connsiteY69" fmla="*/ 246328 h 320675"/>
              <a:gd name="connsiteX70" fmla="*/ 279946 w 333376"/>
              <a:gd name="connsiteY70" fmla="*/ 255588 h 320675"/>
              <a:gd name="connsiteX71" fmla="*/ 270823 w 333376"/>
              <a:gd name="connsiteY71" fmla="*/ 246328 h 320675"/>
              <a:gd name="connsiteX72" fmla="*/ 270823 w 333376"/>
              <a:gd name="connsiteY72" fmla="*/ 172244 h 320675"/>
              <a:gd name="connsiteX73" fmla="*/ 268217 w 333376"/>
              <a:gd name="connsiteY73" fmla="*/ 160338 h 320675"/>
              <a:gd name="connsiteX74" fmla="*/ 268217 w 333376"/>
              <a:gd name="connsiteY74" fmla="*/ 131234 h 320675"/>
              <a:gd name="connsiteX75" fmla="*/ 264308 w 333376"/>
              <a:gd name="connsiteY75" fmla="*/ 164307 h 320675"/>
              <a:gd name="connsiteX76" fmla="*/ 255185 w 333376"/>
              <a:gd name="connsiteY76" fmla="*/ 172244 h 320675"/>
              <a:gd name="connsiteX77" fmla="*/ 246063 w 333376"/>
              <a:gd name="connsiteY77" fmla="*/ 164307 h 320675"/>
              <a:gd name="connsiteX78" fmla="*/ 272127 w 333376"/>
              <a:gd name="connsiteY78" fmla="*/ 91546 h 320675"/>
              <a:gd name="connsiteX79" fmla="*/ 289068 w 333376"/>
              <a:gd name="connsiteY79" fmla="*/ 115359 h 320675"/>
              <a:gd name="connsiteX80" fmla="*/ 307312 w 333376"/>
              <a:gd name="connsiteY80" fmla="*/ 88900 h 320675"/>
              <a:gd name="connsiteX81" fmla="*/ 168276 w 333376"/>
              <a:gd name="connsiteY81" fmla="*/ 88900 h 320675"/>
              <a:gd name="connsiteX82" fmla="*/ 192089 w 333376"/>
              <a:gd name="connsiteY82" fmla="*/ 112713 h 320675"/>
              <a:gd name="connsiteX83" fmla="*/ 168276 w 333376"/>
              <a:gd name="connsiteY83" fmla="*/ 136526 h 320675"/>
              <a:gd name="connsiteX84" fmla="*/ 144463 w 333376"/>
              <a:gd name="connsiteY84" fmla="*/ 112713 h 320675"/>
              <a:gd name="connsiteX85" fmla="*/ 168276 w 333376"/>
              <a:gd name="connsiteY85" fmla="*/ 88900 h 320675"/>
              <a:gd name="connsiteX86" fmla="*/ 62177 w 333376"/>
              <a:gd name="connsiteY86" fmla="*/ 88900 h 320675"/>
              <a:gd name="connsiteX87" fmla="*/ 87313 w 333376"/>
              <a:gd name="connsiteY87" fmla="*/ 161661 h 320675"/>
              <a:gd name="connsiteX88" fmla="*/ 78052 w 333376"/>
              <a:gd name="connsiteY88" fmla="*/ 170921 h 320675"/>
              <a:gd name="connsiteX89" fmla="*/ 70115 w 333376"/>
              <a:gd name="connsiteY89" fmla="*/ 161661 h 320675"/>
              <a:gd name="connsiteX90" fmla="*/ 66146 w 333376"/>
              <a:gd name="connsiteY90" fmla="*/ 129911 h 320675"/>
              <a:gd name="connsiteX91" fmla="*/ 66146 w 333376"/>
              <a:gd name="connsiteY91" fmla="*/ 159015 h 320675"/>
              <a:gd name="connsiteX92" fmla="*/ 63500 w 333376"/>
              <a:gd name="connsiteY92" fmla="*/ 170921 h 320675"/>
              <a:gd name="connsiteX93" fmla="*/ 63500 w 333376"/>
              <a:gd name="connsiteY93" fmla="*/ 246328 h 320675"/>
              <a:gd name="connsiteX94" fmla="*/ 54240 w 333376"/>
              <a:gd name="connsiteY94" fmla="*/ 255588 h 320675"/>
              <a:gd name="connsiteX95" fmla="*/ 44979 w 333376"/>
              <a:gd name="connsiteY95" fmla="*/ 246328 h 320675"/>
              <a:gd name="connsiteX96" fmla="*/ 43656 w 333376"/>
              <a:gd name="connsiteY96" fmla="*/ 246328 h 320675"/>
              <a:gd name="connsiteX97" fmla="*/ 34396 w 333376"/>
              <a:gd name="connsiteY97" fmla="*/ 255588 h 320675"/>
              <a:gd name="connsiteX98" fmla="*/ 25135 w 333376"/>
              <a:gd name="connsiteY98" fmla="*/ 246328 h 320675"/>
              <a:gd name="connsiteX99" fmla="*/ 25135 w 333376"/>
              <a:gd name="connsiteY99" fmla="*/ 172244 h 320675"/>
              <a:gd name="connsiteX100" fmla="*/ 21167 w 333376"/>
              <a:gd name="connsiteY100" fmla="*/ 160338 h 320675"/>
              <a:gd name="connsiteX101" fmla="*/ 21167 w 333376"/>
              <a:gd name="connsiteY101" fmla="*/ 131234 h 320675"/>
              <a:gd name="connsiteX102" fmla="*/ 18521 w 333376"/>
              <a:gd name="connsiteY102" fmla="*/ 164307 h 320675"/>
              <a:gd name="connsiteX103" fmla="*/ 9260 w 333376"/>
              <a:gd name="connsiteY103" fmla="*/ 172244 h 320675"/>
              <a:gd name="connsiteX104" fmla="*/ 0 w 333376"/>
              <a:gd name="connsiteY104" fmla="*/ 164307 h 320675"/>
              <a:gd name="connsiteX105" fmla="*/ 25135 w 333376"/>
              <a:gd name="connsiteY105" fmla="*/ 91546 h 320675"/>
              <a:gd name="connsiteX106" fmla="*/ 43656 w 333376"/>
              <a:gd name="connsiteY106" fmla="*/ 115359 h 320675"/>
              <a:gd name="connsiteX107" fmla="*/ 62177 w 333376"/>
              <a:gd name="connsiteY107" fmla="*/ 88900 h 320675"/>
              <a:gd name="connsiteX108" fmla="*/ 290362 w 333376"/>
              <a:gd name="connsiteY108" fmla="*/ 80962 h 320675"/>
              <a:gd name="connsiteX109" fmla="*/ 295502 w 333376"/>
              <a:gd name="connsiteY109" fmla="*/ 83784 h 320675"/>
              <a:gd name="connsiteX110" fmla="*/ 300643 w 333376"/>
              <a:gd name="connsiteY110" fmla="*/ 82373 h 320675"/>
              <a:gd name="connsiteX111" fmla="*/ 303213 w 333376"/>
              <a:gd name="connsiteY111" fmla="*/ 82373 h 320675"/>
              <a:gd name="connsiteX112" fmla="*/ 303213 w 333376"/>
              <a:gd name="connsiteY112" fmla="*/ 83784 h 320675"/>
              <a:gd name="connsiteX113" fmla="*/ 303213 w 333376"/>
              <a:gd name="connsiteY113" fmla="*/ 90840 h 320675"/>
              <a:gd name="connsiteX114" fmla="*/ 303213 w 333376"/>
              <a:gd name="connsiteY114" fmla="*/ 93662 h 320675"/>
              <a:gd name="connsiteX115" fmla="*/ 300643 w 333376"/>
              <a:gd name="connsiteY115" fmla="*/ 93662 h 320675"/>
              <a:gd name="connsiteX116" fmla="*/ 294217 w 333376"/>
              <a:gd name="connsiteY116" fmla="*/ 92251 h 320675"/>
              <a:gd name="connsiteX117" fmla="*/ 290362 w 333376"/>
              <a:gd name="connsiteY117" fmla="*/ 93662 h 320675"/>
              <a:gd name="connsiteX118" fmla="*/ 285221 w 333376"/>
              <a:gd name="connsiteY118" fmla="*/ 92251 h 320675"/>
              <a:gd name="connsiteX119" fmla="*/ 278795 w 333376"/>
              <a:gd name="connsiteY119" fmla="*/ 93662 h 320675"/>
              <a:gd name="connsiteX120" fmla="*/ 277510 w 333376"/>
              <a:gd name="connsiteY120" fmla="*/ 93662 h 320675"/>
              <a:gd name="connsiteX121" fmla="*/ 276225 w 333376"/>
              <a:gd name="connsiteY121" fmla="*/ 90840 h 320675"/>
              <a:gd name="connsiteX122" fmla="*/ 276225 w 333376"/>
              <a:gd name="connsiteY122" fmla="*/ 83784 h 320675"/>
              <a:gd name="connsiteX123" fmla="*/ 277510 w 333376"/>
              <a:gd name="connsiteY123" fmla="*/ 82373 h 320675"/>
              <a:gd name="connsiteX124" fmla="*/ 278795 w 333376"/>
              <a:gd name="connsiteY124" fmla="*/ 82373 h 320675"/>
              <a:gd name="connsiteX125" fmla="*/ 283936 w 333376"/>
              <a:gd name="connsiteY125" fmla="*/ 83784 h 320675"/>
              <a:gd name="connsiteX126" fmla="*/ 290362 w 333376"/>
              <a:gd name="connsiteY126" fmla="*/ 80962 h 320675"/>
              <a:gd name="connsiteX127" fmla="*/ 43656 w 333376"/>
              <a:gd name="connsiteY127" fmla="*/ 80962 h 320675"/>
              <a:gd name="connsiteX128" fmla="*/ 49141 w 333376"/>
              <a:gd name="connsiteY128" fmla="*/ 83820 h 320675"/>
              <a:gd name="connsiteX129" fmla="*/ 54625 w 333376"/>
              <a:gd name="connsiteY129" fmla="*/ 82391 h 320675"/>
              <a:gd name="connsiteX130" fmla="*/ 57367 w 333376"/>
              <a:gd name="connsiteY130" fmla="*/ 82391 h 320675"/>
              <a:gd name="connsiteX131" fmla="*/ 58738 w 333376"/>
              <a:gd name="connsiteY131" fmla="*/ 83820 h 320675"/>
              <a:gd name="connsiteX132" fmla="*/ 58738 w 333376"/>
              <a:gd name="connsiteY132" fmla="*/ 90964 h 320675"/>
              <a:gd name="connsiteX133" fmla="*/ 57367 w 333376"/>
              <a:gd name="connsiteY133" fmla="*/ 93821 h 320675"/>
              <a:gd name="connsiteX134" fmla="*/ 55996 w 333376"/>
              <a:gd name="connsiteY134" fmla="*/ 93821 h 320675"/>
              <a:gd name="connsiteX135" fmla="*/ 49141 w 333376"/>
              <a:gd name="connsiteY135" fmla="*/ 92393 h 320675"/>
              <a:gd name="connsiteX136" fmla="*/ 43656 w 333376"/>
              <a:gd name="connsiteY136" fmla="*/ 95250 h 320675"/>
              <a:gd name="connsiteX137" fmla="*/ 39543 w 333376"/>
              <a:gd name="connsiteY137" fmla="*/ 92393 h 320675"/>
              <a:gd name="connsiteX138" fmla="*/ 32688 w 333376"/>
              <a:gd name="connsiteY138" fmla="*/ 93821 h 320675"/>
              <a:gd name="connsiteX139" fmla="*/ 29946 w 333376"/>
              <a:gd name="connsiteY139" fmla="*/ 93821 h 320675"/>
              <a:gd name="connsiteX140" fmla="*/ 28575 w 333376"/>
              <a:gd name="connsiteY140" fmla="*/ 90964 h 320675"/>
              <a:gd name="connsiteX141" fmla="*/ 28575 w 333376"/>
              <a:gd name="connsiteY141" fmla="*/ 83820 h 320675"/>
              <a:gd name="connsiteX142" fmla="*/ 29946 w 333376"/>
              <a:gd name="connsiteY142" fmla="*/ 82391 h 320675"/>
              <a:gd name="connsiteX143" fmla="*/ 32688 w 333376"/>
              <a:gd name="connsiteY143" fmla="*/ 82391 h 320675"/>
              <a:gd name="connsiteX144" fmla="*/ 38172 w 333376"/>
              <a:gd name="connsiteY144" fmla="*/ 83820 h 320675"/>
              <a:gd name="connsiteX145" fmla="*/ 43656 w 333376"/>
              <a:gd name="connsiteY145" fmla="*/ 80962 h 320675"/>
              <a:gd name="connsiteX146" fmla="*/ 288925 w 333376"/>
              <a:gd name="connsiteY146" fmla="*/ 34925 h 320675"/>
              <a:gd name="connsiteX147" fmla="*/ 311150 w 333376"/>
              <a:gd name="connsiteY147" fmla="*/ 57150 h 320675"/>
              <a:gd name="connsiteX148" fmla="*/ 288925 w 333376"/>
              <a:gd name="connsiteY148" fmla="*/ 79375 h 320675"/>
              <a:gd name="connsiteX149" fmla="*/ 266700 w 333376"/>
              <a:gd name="connsiteY149" fmla="*/ 57150 h 320675"/>
              <a:gd name="connsiteX150" fmla="*/ 288925 w 333376"/>
              <a:gd name="connsiteY150" fmla="*/ 34925 h 320675"/>
              <a:gd name="connsiteX151" fmla="*/ 44450 w 333376"/>
              <a:gd name="connsiteY151" fmla="*/ 34925 h 320675"/>
              <a:gd name="connsiteX152" fmla="*/ 66675 w 333376"/>
              <a:gd name="connsiteY152" fmla="*/ 57150 h 320675"/>
              <a:gd name="connsiteX153" fmla="*/ 44450 w 333376"/>
              <a:gd name="connsiteY153" fmla="*/ 79375 h 320675"/>
              <a:gd name="connsiteX154" fmla="*/ 22225 w 333376"/>
              <a:gd name="connsiteY154" fmla="*/ 57150 h 320675"/>
              <a:gd name="connsiteX155" fmla="*/ 44450 w 333376"/>
              <a:gd name="connsiteY155" fmla="*/ 34925 h 320675"/>
              <a:gd name="connsiteX156" fmla="*/ 177842 w 333376"/>
              <a:gd name="connsiteY156" fmla="*/ 30162 h 320675"/>
              <a:gd name="connsiteX157" fmla="*/ 192088 w 333376"/>
              <a:gd name="connsiteY157" fmla="*/ 72289 h 320675"/>
              <a:gd name="connsiteX158" fmla="*/ 186908 w 333376"/>
              <a:gd name="connsiteY158" fmla="*/ 77555 h 320675"/>
              <a:gd name="connsiteX159" fmla="*/ 181727 w 333376"/>
              <a:gd name="connsiteY159" fmla="*/ 72289 h 320675"/>
              <a:gd name="connsiteX160" fmla="*/ 180432 w 333376"/>
              <a:gd name="connsiteY160" fmla="*/ 53859 h 320675"/>
              <a:gd name="connsiteX161" fmla="*/ 180432 w 333376"/>
              <a:gd name="connsiteY161" fmla="*/ 70973 h 320675"/>
              <a:gd name="connsiteX162" fmla="*/ 179137 w 333376"/>
              <a:gd name="connsiteY162" fmla="*/ 77555 h 320675"/>
              <a:gd name="connsiteX163" fmla="*/ 179137 w 333376"/>
              <a:gd name="connsiteY163" fmla="*/ 82821 h 320675"/>
              <a:gd name="connsiteX164" fmla="*/ 157121 w 333376"/>
              <a:gd name="connsiteY164" fmla="*/ 84137 h 320675"/>
              <a:gd name="connsiteX165" fmla="*/ 157121 w 333376"/>
              <a:gd name="connsiteY165" fmla="*/ 78871 h 320675"/>
              <a:gd name="connsiteX166" fmla="*/ 155826 w 333376"/>
              <a:gd name="connsiteY166" fmla="*/ 72289 h 320675"/>
              <a:gd name="connsiteX167" fmla="*/ 155826 w 333376"/>
              <a:gd name="connsiteY167" fmla="*/ 55175 h 320675"/>
              <a:gd name="connsiteX168" fmla="*/ 153236 w 333376"/>
              <a:gd name="connsiteY168" fmla="*/ 73606 h 320675"/>
              <a:gd name="connsiteX169" fmla="*/ 148055 w 333376"/>
              <a:gd name="connsiteY169" fmla="*/ 78871 h 320675"/>
              <a:gd name="connsiteX170" fmla="*/ 142875 w 333376"/>
              <a:gd name="connsiteY170" fmla="*/ 73606 h 320675"/>
              <a:gd name="connsiteX171" fmla="*/ 157121 w 333376"/>
              <a:gd name="connsiteY171" fmla="*/ 31479 h 320675"/>
              <a:gd name="connsiteX172" fmla="*/ 167481 w 333376"/>
              <a:gd name="connsiteY172" fmla="*/ 45960 h 320675"/>
              <a:gd name="connsiteX173" fmla="*/ 168777 w 333376"/>
              <a:gd name="connsiteY173" fmla="*/ 43985 h 320675"/>
              <a:gd name="connsiteX174" fmla="*/ 175759 w 333376"/>
              <a:gd name="connsiteY174" fmla="*/ 33338 h 320675"/>
              <a:gd name="connsiteX175" fmla="*/ 176458 w 333376"/>
              <a:gd name="connsiteY175" fmla="*/ 33338 h 320675"/>
              <a:gd name="connsiteX176" fmla="*/ 177801 w 333376"/>
              <a:gd name="connsiteY176" fmla="*/ 31751 h 320675"/>
              <a:gd name="connsiteX177" fmla="*/ 177801 w 333376"/>
              <a:gd name="connsiteY177" fmla="*/ 30225 h 320675"/>
              <a:gd name="connsiteX178" fmla="*/ 208481 w 333376"/>
              <a:gd name="connsiteY178" fmla="*/ 25427 h 320675"/>
              <a:gd name="connsiteX179" fmla="*/ 216581 w 333376"/>
              <a:gd name="connsiteY179" fmla="*/ 27689 h 320675"/>
              <a:gd name="connsiteX180" fmla="*/ 256754 w 333376"/>
              <a:gd name="connsiteY180" fmla="*/ 61285 h 320675"/>
              <a:gd name="connsiteX181" fmla="*/ 258050 w 333376"/>
              <a:gd name="connsiteY181" fmla="*/ 75499 h 320675"/>
              <a:gd name="connsiteX182" fmla="*/ 250275 w 333376"/>
              <a:gd name="connsiteY182" fmla="*/ 79375 h 320675"/>
              <a:gd name="connsiteX183" fmla="*/ 243795 w 333376"/>
              <a:gd name="connsiteY183" fmla="*/ 76791 h 320675"/>
              <a:gd name="connsiteX184" fmla="*/ 203622 w 333376"/>
              <a:gd name="connsiteY184" fmla="*/ 43195 h 320675"/>
              <a:gd name="connsiteX185" fmla="*/ 202326 w 333376"/>
              <a:gd name="connsiteY185" fmla="*/ 28981 h 320675"/>
              <a:gd name="connsiteX186" fmla="*/ 208481 w 333376"/>
              <a:gd name="connsiteY186" fmla="*/ 25427 h 320675"/>
              <a:gd name="connsiteX187" fmla="*/ 127584 w 333376"/>
              <a:gd name="connsiteY187" fmla="*/ 25427 h 320675"/>
              <a:gd name="connsiteX188" fmla="*/ 134225 w 333376"/>
              <a:gd name="connsiteY188" fmla="*/ 28981 h 320675"/>
              <a:gd name="connsiteX189" fmla="*/ 132929 w 333376"/>
              <a:gd name="connsiteY189" fmla="*/ 43195 h 320675"/>
              <a:gd name="connsiteX190" fmla="*/ 92756 w 333376"/>
              <a:gd name="connsiteY190" fmla="*/ 76791 h 320675"/>
              <a:gd name="connsiteX191" fmla="*/ 86276 w 333376"/>
              <a:gd name="connsiteY191" fmla="*/ 79375 h 320675"/>
              <a:gd name="connsiteX192" fmla="*/ 78501 w 333376"/>
              <a:gd name="connsiteY192" fmla="*/ 75499 h 320675"/>
              <a:gd name="connsiteX193" fmla="*/ 79797 w 333376"/>
              <a:gd name="connsiteY193" fmla="*/ 61285 h 320675"/>
              <a:gd name="connsiteX194" fmla="*/ 119970 w 333376"/>
              <a:gd name="connsiteY194" fmla="*/ 27689 h 320675"/>
              <a:gd name="connsiteX195" fmla="*/ 127584 w 333376"/>
              <a:gd name="connsiteY195" fmla="*/ 25427 h 320675"/>
              <a:gd name="connsiteX196" fmla="*/ 161681 w 333376"/>
              <a:gd name="connsiteY196" fmla="*/ 25400 h 320675"/>
              <a:gd name="connsiteX197" fmla="*/ 163025 w 333376"/>
              <a:gd name="connsiteY197" fmla="*/ 25400 h 320675"/>
              <a:gd name="connsiteX198" fmla="*/ 165711 w 333376"/>
              <a:gd name="connsiteY198" fmla="*/ 26988 h 320675"/>
              <a:gd name="connsiteX199" fmla="*/ 168398 w 333376"/>
              <a:gd name="connsiteY199" fmla="*/ 25400 h 320675"/>
              <a:gd name="connsiteX200" fmla="*/ 172428 w 333376"/>
              <a:gd name="connsiteY200" fmla="*/ 26988 h 320675"/>
              <a:gd name="connsiteX201" fmla="*/ 175114 w 333376"/>
              <a:gd name="connsiteY201" fmla="*/ 25400 h 320675"/>
              <a:gd name="connsiteX202" fmla="*/ 176458 w 333376"/>
              <a:gd name="connsiteY202" fmla="*/ 25400 h 320675"/>
              <a:gd name="connsiteX203" fmla="*/ 177801 w 333376"/>
              <a:gd name="connsiteY203" fmla="*/ 26988 h 320675"/>
              <a:gd name="connsiteX204" fmla="*/ 177801 w 333376"/>
              <a:gd name="connsiteY204" fmla="*/ 30225 h 320675"/>
              <a:gd name="connsiteX205" fmla="*/ 175759 w 333376"/>
              <a:gd name="connsiteY205" fmla="*/ 33338 h 320675"/>
              <a:gd name="connsiteX206" fmla="*/ 175114 w 333376"/>
              <a:gd name="connsiteY206" fmla="*/ 33338 h 320675"/>
              <a:gd name="connsiteX207" fmla="*/ 171084 w 333376"/>
              <a:gd name="connsiteY207" fmla="*/ 31751 h 320675"/>
              <a:gd name="connsiteX208" fmla="*/ 168398 w 333376"/>
              <a:gd name="connsiteY208" fmla="*/ 33338 h 320675"/>
              <a:gd name="connsiteX209" fmla="*/ 165711 w 333376"/>
              <a:gd name="connsiteY209" fmla="*/ 31751 h 320675"/>
              <a:gd name="connsiteX210" fmla="*/ 163025 w 333376"/>
              <a:gd name="connsiteY210" fmla="*/ 33338 h 320675"/>
              <a:gd name="connsiteX211" fmla="*/ 161681 w 333376"/>
              <a:gd name="connsiteY211" fmla="*/ 33338 h 320675"/>
              <a:gd name="connsiteX212" fmla="*/ 160338 w 333376"/>
              <a:gd name="connsiteY212" fmla="*/ 31751 h 320675"/>
              <a:gd name="connsiteX213" fmla="*/ 160338 w 333376"/>
              <a:gd name="connsiteY213" fmla="*/ 26988 h 320675"/>
              <a:gd name="connsiteX214" fmla="*/ 161681 w 333376"/>
              <a:gd name="connsiteY214" fmla="*/ 25400 h 320675"/>
              <a:gd name="connsiteX215" fmla="*/ 167482 w 333376"/>
              <a:gd name="connsiteY215" fmla="*/ 0 h 320675"/>
              <a:gd name="connsiteX216" fmla="*/ 180976 w 333376"/>
              <a:gd name="connsiteY216" fmla="*/ 12700 h 320675"/>
              <a:gd name="connsiteX217" fmla="*/ 167482 w 333376"/>
              <a:gd name="connsiteY217" fmla="*/ 25400 h 320675"/>
              <a:gd name="connsiteX218" fmla="*/ 153988 w 333376"/>
              <a:gd name="connsiteY218" fmla="*/ 12700 h 320675"/>
              <a:gd name="connsiteX219" fmla="*/ 167482 w 333376"/>
              <a:gd name="connsiteY219"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3376" h="320675">
                <a:moveTo>
                  <a:pt x="251409" y="227087"/>
                </a:moveTo>
                <a:cubicBezTo>
                  <a:pt x="253839" y="227419"/>
                  <a:pt x="256106" y="228748"/>
                  <a:pt x="258050" y="230742"/>
                </a:cubicBezTo>
                <a:cubicBezTo>
                  <a:pt x="261938" y="234729"/>
                  <a:pt x="260642" y="241374"/>
                  <a:pt x="256754" y="245361"/>
                </a:cubicBezTo>
                <a:cubicBezTo>
                  <a:pt x="256754" y="245361"/>
                  <a:pt x="256754" y="245361"/>
                  <a:pt x="216581" y="279917"/>
                </a:cubicBezTo>
                <a:cubicBezTo>
                  <a:pt x="213989" y="281246"/>
                  <a:pt x="211397" y="282575"/>
                  <a:pt x="210101" y="282575"/>
                </a:cubicBezTo>
                <a:cubicBezTo>
                  <a:pt x="206214" y="282575"/>
                  <a:pt x="203622" y="281246"/>
                  <a:pt x="202326" y="278588"/>
                </a:cubicBezTo>
                <a:cubicBezTo>
                  <a:pt x="198438" y="274601"/>
                  <a:pt x="198438" y="267955"/>
                  <a:pt x="203622" y="263968"/>
                </a:cubicBezTo>
                <a:cubicBezTo>
                  <a:pt x="203622" y="263968"/>
                  <a:pt x="203622" y="263968"/>
                  <a:pt x="243795" y="229412"/>
                </a:cubicBezTo>
                <a:cubicBezTo>
                  <a:pt x="246387" y="227419"/>
                  <a:pt x="248979" y="226754"/>
                  <a:pt x="251409" y="227087"/>
                </a:cubicBezTo>
                <a:close/>
                <a:moveTo>
                  <a:pt x="85142" y="227087"/>
                </a:moveTo>
                <a:cubicBezTo>
                  <a:pt x="87572" y="226754"/>
                  <a:pt x="90164" y="227419"/>
                  <a:pt x="92756" y="229412"/>
                </a:cubicBezTo>
                <a:cubicBezTo>
                  <a:pt x="92756" y="229412"/>
                  <a:pt x="92756" y="229412"/>
                  <a:pt x="132929" y="263968"/>
                </a:cubicBezTo>
                <a:cubicBezTo>
                  <a:pt x="136817" y="267955"/>
                  <a:pt x="138113" y="274601"/>
                  <a:pt x="134225" y="278588"/>
                </a:cubicBezTo>
                <a:cubicBezTo>
                  <a:pt x="132929" y="281246"/>
                  <a:pt x="129042" y="282575"/>
                  <a:pt x="126450" y="282575"/>
                </a:cubicBezTo>
                <a:cubicBezTo>
                  <a:pt x="125154" y="282575"/>
                  <a:pt x="122562" y="281246"/>
                  <a:pt x="119970" y="279917"/>
                </a:cubicBezTo>
                <a:cubicBezTo>
                  <a:pt x="119970" y="279917"/>
                  <a:pt x="119970" y="279917"/>
                  <a:pt x="79797" y="245361"/>
                </a:cubicBezTo>
                <a:cubicBezTo>
                  <a:pt x="75909" y="241374"/>
                  <a:pt x="74613" y="234729"/>
                  <a:pt x="78501" y="230742"/>
                </a:cubicBezTo>
                <a:cubicBezTo>
                  <a:pt x="80445" y="228748"/>
                  <a:pt x="82712" y="227419"/>
                  <a:pt x="85142" y="227087"/>
                </a:cubicBezTo>
                <a:close/>
                <a:moveTo>
                  <a:pt x="188006" y="147637"/>
                </a:moveTo>
                <a:cubicBezTo>
                  <a:pt x="198529" y="155503"/>
                  <a:pt x="214313" y="175166"/>
                  <a:pt x="214313" y="223669"/>
                </a:cubicBezTo>
                <a:cubicBezTo>
                  <a:pt x="214313" y="228913"/>
                  <a:pt x="210367" y="232845"/>
                  <a:pt x="205106" y="232845"/>
                </a:cubicBezTo>
                <a:cubicBezTo>
                  <a:pt x="199844" y="232845"/>
                  <a:pt x="195898" y="228913"/>
                  <a:pt x="195898" y="223669"/>
                </a:cubicBezTo>
                <a:cubicBezTo>
                  <a:pt x="195898" y="209249"/>
                  <a:pt x="194583" y="198762"/>
                  <a:pt x="191952" y="189586"/>
                </a:cubicBezTo>
                <a:cubicBezTo>
                  <a:pt x="191952" y="189586"/>
                  <a:pt x="191952" y="189586"/>
                  <a:pt x="191952" y="221047"/>
                </a:cubicBezTo>
                <a:cubicBezTo>
                  <a:pt x="191952" y="224980"/>
                  <a:pt x="190637" y="228913"/>
                  <a:pt x="188006" y="232845"/>
                </a:cubicBezTo>
                <a:cubicBezTo>
                  <a:pt x="188006" y="232845"/>
                  <a:pt x="188006" y="232845"/>
                  <a:pt x="188006" y="311499"/>
                </a:cubicBezTo>
                <a:cubicBezTo>
                  <a:pt x="188006" y="316743"/>
                  <a:pt x="184060" y="320675"/>
                  <a:pt x="178798" y="320675"/>
                </a:cubicBezTo>
                <a:cubicBezTo>
                  <a:pt x="173537" y="320675"/>
                  <a:pt x="169591" y="316743"/>
                  <a:pt x="169591" y="311499"/>
                </a:cubicBezTo>
                <a:cubicBezTo>
                  <a:pt x="169591" y="311499"/>
                  <a:pt x="169591" y="311499"/>
                  <a:pt x="168275" y="311499"/>
                </a:cubicBezTo>
                <a:cubicBezTo>
                  <a:pt x="168275" y="316743"/>
                  <a:pt x="164329" y="320675"/>
                  <a:pt x="159068" y="320675"/>
                </a:cubicBezTo>
                <a:cubicBezTo>
                  <a:pt x="153807" y="320675"/>
                  <a:pt x="148545" y="316743"/>
                  <a:pt x="148545" y="311499"/>
                </a:cubicBezTo>
                <a:cubicBezTo>
                  <a:pt x="148545" y="311499"/>
                  <a:pt x="148545" y="311499"/>
                  <a:pt x="148545" y="234156"/>
                </a:cubicBezTo>
                <a:cubicBezTo>
                  <a:pt x="147230" y="231534"/>
                  <a:pt x="145914" y="226291"/>
                  <a:pt x="145914" y="222358"/>
                </a:cubicBezTo>
                <a:cubicBezTo>
                  <a:pt x="145914" y="222358"/>
                  <a:pt x="145914" y="222358"/>
                  <a:pt x="145914" y="192208"/>
                </a:cubicBezTo>
                <a:cubicBezTo>
                  <a:pt x="143284" y="200073"/>
                  <a:pt x="141968" y="211871"/>
                  <a:pt x="141968" y="224980"/>
                </a:cubicBezTo>
                <a:cubicBezTo>
                  <a:pt x="141968" y="230224"/>
                  <a:pt x="138022" y="235467"/>
                  <a:pt x="132761" y="235467"/>
                </a:cubicBezTo>
                <a:cubicBezTo>
                  <a:pt x="127499" y="235467"/>
                  <a:pt x="123553" y="230224"/>
                  <a:pt x="123553" y="224980"/>
                </a:cubicBezTo>
                <a:cubicBezTo>
                  <a:pt x="122238" y="176477"/>
                  <a:pt x="138022" y="156814"/>
                  <a:pt x="149860" y="150259"/>
                </a:cubicBezTo>
                <a:cubicBezTo>
                  <a:pt x="149860" y="150259"/>
                  <a:pt x="149860" y="150259"/>
                  <a:pt x="168275" y="175166"/>
                </a:cubicBezTo>
                <a:cubicBezTo>
                  <a:pt x="168275" y="175166"/>
                  <a:pt x="168275" y="175166"/>
                  <a:pt x="188006" y="147637"/>
                </a:cubicBezTo>
                <a:close/>
                <a:moveTo>
                  <a:pt x="168414" y="138112"/>
                </a:moveTo>
                <a:cubicBezTo>
                  <a:pt x="171037" y="138112"/>
                  <a:pt x="173659" y="139382"/>
                  <a:pt x="174971" y="141922"/>
                </a:cubicBezTo>
                <a:cubicBezTo>
                  <a:pt x="174971" y="141922"/>
                  <a:pt x="174971" y="141922"/>
                  <a:pt x="180217" y="139382"/>
                </a:cubicBezTo>
                <a:cubicBezTo>
                  <a:pt x="181528" y="139382"/>
                  <a:pt x="181528" y="139382"/>
                  <a:pt x="182840" y="139382"/>
                </a:cubicBezTo>
                <a:cubicBezTo>
                  <a:pt x="182840" y="140652"/>
                  <a:pt x="184151" y="140652"/>
                  <a:pt x="184151" y="141922"/>
                </a:cubicBezTo>
                <a:cubicBezTo>
                  <a:pt x="184151" y="141922"/>
                  <a:pt x="184151" y="141922"/>
                  <a:pt x="184151" y="148272"/>
                </a:cubicBezTo>
                <a:cubicBezTo>
                  <a:pt x="184151" y="149542"/>
                  <a:pt x="184151" y="150812"/>
                  <a:pt x="182840" y="150812"/>
                </a:cubicBezTo>
                <a:cubicBezTo>
                  <a:pt x="182840" y="150812"/>
                  <a:pt x="181528" y="150812"/>
                  <a:pt x="180217" y="150812"/>
                </a:cubicBezTo>
                <a:cubicBezTo>
                  <a:pt x="178905" y="150812"/>
                  <a:pt x="174971" y="149542"/>
                  <a:pt x="173659" y="149542"/>
                </a:cubicBezTo>
                <a:cubicBezTo>
                  <a:pt x="172348" y="150812"/>
                  <a:pt x="171037" y="150812"/>
                  <a:pt x="169725" y="150812"/>
                </a:cubicBezTo>
                <a:cubicBezTo>
                  <a:pt x="167102" y="150812"/>
                  <a:pt x="165791" y="150812"/>
                  <a:pt x="164479" y="149542"/>
                </a:cubicBezTo>
                <a:cubicBezTo>
                  <a:pt x="161857" y="149542"/>
                  <a:pt x="159234" y="150812"/>
                  <a:pt x="157922" y="150812"/>
                </a:cubicBezTo>
                <a:cubicBezTo>
                  <a:pt x="156611" y="150812"/>
                  <a:pt x="155299" y="150812"/>
                  <a:pt x="155299" y="150812"/>
                </a:cubicBezTo>
                <a:cubicBezTo>
                  <a:pt x="153988" y="149542"/>
                  <a:pt x="153988" y="149542"/>
                  <a:pt x="153988" y="148272"/>
                </a:cubicBezTo>
                <a:cubicBezTo>
                  <a:pt x="153988" y="148272"/>
                  <a:pt x="153988" y="148272"/>
                  <a:pt x="153988" y="141922"/>
                </a:cubicBezTo>
                <a:cubicBezTo>
                  <a:pt x="153988" y="140652"/>
                  <a:pt x="153988" y="140652"/>
                  <a:pt x="155299" y="139382"/>
                </a:cubicBezTo>
                <a:cubicBezTo>
                  <a:pt x="156611" y="139382"/>
                  <a:pt x="156611" y="139382"/>
                  <a:pt x="157922" y="139382"/>
                </a:cubicBezTo>
                <a:cubicBezTo>
                  <a:pt x="157922" y="139382"/>
                  <a:pt x="157922" y="139382"/>
                  <a:pt x="163168" y="141922"/>
                </a:cubicBezTo>
                <a:cubicBezTo>
                  <a:pt x="164479" y="139382"/>
                  <a:pt x="167102" y="138112"/>
                  <a:pt x="168414" y="138112"/>
                </a:cubicBezTo>
                <a:close/>
                <a:moveTo>
                  <a:pt x="307312" y="88900"/>
                </a:moveTo>
                <a:cubicBezTo>
                  <a:pt x="317738" y="96838"/>
                  <a:pt x="333376" y="115359"/>
                  <a:pt x="333376" y="161661"/>
                </a:cubicBezTo>
                <a:cubicBezTo>
                  <a:pt x="333376" y="166953"/>
                  <a:pt x="328163" y="170921"/>
                  <a:pt x="324254" y="170921"/>
                </a:cubicBezTo>
                <a:cubicBezTo>
                  <a:pt x="319041" y="170921"/>
                  <a:pt x="315132" y="166953"/>
                  <a:pt x="315132" y="161661"/>
                </a:cubicBezTo>
                <a:cubicBezTo>
                  <a:pt x="315132" y="148432"/>
                  <a:pt x="313828" y="137848"/>
                  <a:pt x="311222" y="129911"/>
                </a:cubicBezTo>
                <a:cubicBezTo>
                  <a:pt x="311222" y="129911"/>
                  <a:pt x="311222" y="129911"/>
                  <a:pt x="311222" y="159015"/>
                </a:cubicBezTo>
                <a:cubicBezTo>
                  <a:pt x="311222" y="162984"/>
                  <a:pt x="309919" y="166953"/>
                  <a:pt x="308616" y="170921"/>
                </a:cubicBezTo>
                <a:cubicBezTo>
                  <a:pt x="308616" y="170921"/>
                  <a:pt x="308616" y="170921"/>
                  <a:pt x="308616" y="246328"/>
                </a:cubicBezTo>
                <a:cubicBezTo>
                  <a:pt x="308616" y="251619"/>
                  <a:pt x="304706" y="255588"/>
                  <a:pt x="299493" y="255588"/>
                </a:cubicBezTo>
                <a:cubicBezTo>
                  <a:pt x="294281" y="255588"/>
                  <a:pt x="290371" y="251619"/>
                  <a:pt x="290371" y="246328"/>
                </a:cubicBezTo>
                <a:cubicBezTo>
                  <a:pt x="290371" y="246328"/>
                  <a:pt x="290371" y="246328"/>
                  <a:pt x="289068" y="246328"/>
                </a:cubicBezTo>
                <a:cubicBezTo>
                  <a:pt x="289068" y="251619"/>
                  <a:pt x="285158" y="255588"/>
                  <a:pt x="279946" y="255588"/>
                </a:cubicBezTo>
                <a:cubicBezTo>
                  <a:pt x="274733" y="255588"/>
                  <a:pt x="270823" y="251619"/>
                  <a:pt x="270823" y="246328"/>
                </a:cubicBezTo>
                <a:cubicBezTo>
                  <a:pt x="270823" y="246328"/>
                  <a:pt x="270823" y="246328"/>
                  <a:pt x="270823" y="172244"/>
                </a:cubicBezTo>
                <a:cubicBezTo>
                  <a:pt x="269520" y="169598"/>
                  <a:pt x="268217" y="165630"/>
                  <a:pt x="268217" y="160338"/>
                </a:cubicBezTo>
                <a:cubicBezTo>
                  <a:pt x="268217" y="160338"/>
                  <a:pt x="268217" y="160338"/>
                  <a:pt x="268217" y="131234"/>
                </a:cubicBezTo>
                <a:cubicBezTo>
                  <a:pt x="264308" y="139171"/>
                  <a:pt x="264308" y="149755"/>
                  <a:pt x="264308" y="164307"/>
                </a:cubicBezTo>
                <a:cubicBezTo>
                  <a:pt x="264308" y="168275"/>
                  <a:pt x="260398" y="172244"/>
                  <a:pt x="255185" y="172244"/>
                </a:cubicBezTo>
                <a:cubicBezTo>
                  <a:pt x="249973" y="172244"/>
                  <a:pt x="246063" y="168275"/>
                  <a:pt x="246063" y="164307"/>
                </a:cubicBezTo>
                <a:cubicBezTo>
                  <a:pt x="246063" y="116682"/>
                  <a:pt x="261701" y="98161"/>
                  <a:pt x="272127" y="91546"/>
                </a:cubicBezTo>
                <a:cubicBezTo>
                  <a:pt x="272127" y="91546"/>
                  <a:pt x="272127" y="91546"/>
                  <a:pt x="289068" y="115359"/>
                </a:cubicBezTo>
                <a:cubicBezTo>
                  <a:pt x="289068" y="115359"/>
                  <a:pt x="289068" y="115359"/>
                  <a:pt x="307312" y="88900"/>
                </a:cubicBezTo>
                <a:close/>
                <a:moveTo>
                  <a:pt x="168276" y="88900"/>
                </a:moveTo>
                <a:cubicBezTo>
                  <a:pt x="181428" y="88900"/>
                  <a:pt x="192089" y="99561"/>
                  <a:pt x="192089" y="112713"/>
                </a:cubicBezTo>
                <a:cubicBezTo>
                  <a:pt x="192089" y="125865"/>
                  <a:pt x="181428" y="136526"/>
                  <a:pt x="168276" y="136526"/>
                </a:cubicBezTo>
                <a:cubicBezTo>
                  <a:pt x="155124" y="136526"/>
                  <a:pt x="144463" y="125865"/>
                  <a:pt x="144463" y="112713"/>
                </a:cubicBezTo>
                <a:cubicBezTo>
                  <a:pt x="144463" y="99561"/>
                  <a:pt x="155124" y="88900"/>
                  <a:pt x="168276" y="88900"/>
                </a:cubicBezTo>
                <a:close/>
                <a:moveTo>
                  <a:pt x="62177" y="88900"/>
                </a:moveTo>
                <a:cubicBezTo>
                  <a:pt x="72761" y="96838"/>
                  <a:pt x="87313" y="115359"/>
                  <a:pt x="87313" y="161661"/>
                </a:cubicBezTo>
                <a:cubicBezTo>
                  <a:pt x="87313" y="166953"/>
                  <a:pt x="83344" y="170921"/>
                  <a:pt x="78052" y="170921"/>
                </a:cubicBezTo>
                <a:cubicBezTo>
                  <a:pt x="74084" y="170921"/>
                  <a:pt x="70115" y="166953"/>
                  <a:pt x="70115" y="161661"/>
                </a:cubicBezTo>
                <a:cubicBezTo>
                  <a:pt x="70115" y="148432"/>
                  <a:pt x="68792" y="137848"/>
                  <a:pt x="66146" y="129911"/>
                </a:cubicBezTo>
                <a:cubicBezTo>
                  <a:pt x="66146" y="129911"/>
                  <a:pt x="66146" y="129911"/>
                  <a:pt x="66146" y="159015"/>
                </a:cubicBezTo>
                <a:cubicBezTo>
                  <a:pt x="66146" y="162984"/>
                  <a:pt x="64823" y="166953"/>
                  <a:pt x="63500" y="170921"/>
                </a:cubicBezTo>
                <a:cubicBezTo>
                  <a:pt x="63500" y="170921"/>
                  <a:pt x="63500" y="170921"/>
                  <a:pt x="63500" y="246328"/>
                </a:cubicBezTo>
                <a:cubicBezTo>
                  <a:pt x="63500" y="251619"/>
                  <a:pt x="58209" y="255588"/>
                  <a:pt x="54240" y="255588"/>
                </a:cubicBezTo>
                <a:cubicBezTo>
                  <a:pt x="48948" y="255588"/>
                  <a:pt x="44979" y="251619"/>
                  <a:pt x="44979" y="246328"/>
                </a:cubicBezTo>
                <a:cubicBezTo>
                  <a:pt x="44979" y="246328"/>
                  <a:pt x="44979" y="246328"/>
                  <a:pt x="43656" y="246328"/>
                </a:cubicBezTo>
                <a:cubicBezTo>
                  <a:pt x="43656" y="251619"/>
                  <a:pt x="39688" y="255588"/>
                  <a:pt x="34396" y="255588"/>
                </a:cubicBezTo>
                <a:cubicBezTo>
                  <a:pt x="29104" y="255588"/>
                  <a:pt x="25135" y="251619"/>
                  <a:pt x="25135" y="246328"/>
                </a:cubicBezTo>
                <a:cubicBezTo>
                  <a:pt x="25135" y="246328"/>
                  <a:pt x="25135" y="246328"/>
                  <a:pt x="25135" y="172244"/>
                </a:cubicBezTo>
                <a:cubicBezTo>
                  <a:pt x="23813" y="169598"/>
                  <a:pt x="21167" y="165630"/>
                  <a:pt x="21167" y="160338"/>
                </a:cubicBezTo>
                <a:cubicBezTo>
                  <a:pt x="21167" y="160338"/>
                  <a:pt x="21167" y="160338"/>
                  <a:pt x="21167" y="131234"/>
                </a:cubicBezTo>
                <a:cubicBezTo>
                  <a:pt x="18521" y="139171"/>
                  <a:pt x="18521" y="149755"/>
                  <a:pt x="18521" y="164307"/>
                </a:cubicBezTo>
                <a:cubicBezTo>
                  <a:pt x="18521" y="168275"/>
                  <a:pt x="14552" y="172244"/>
                  <a:pt x="9260" y="172244"/>
                </a:cubicBezTo>
                <a:cubicBezTo>
                  <a:pt x="3969" y="172244"/>
                  <a:pt x="0" y="168275"/>
                  <a:pt x="0" y="164307"/>
                </a:cubicBezTo>
                <a:cubicBezTo>
                  <a:pt x="0" y="116682"/>
                  <a:pt x="14552" y="98161"/>
                  <a:pt x="25135" y="91546"/>
                </a:cubicBezTo>
                <a:cubicBezTo>
                  <a:pt x="25135" y="91546"/>
                  <a:pt x="25135" y="91546"/>
                  <a:pt x="43656" y="115359"/>
                </a:cubicBezTo>
                <a:cubicBezTo>
                  <a:pt x="43656" y="115359"/>
                  <a:pt x="43656" y="115359"/>
                  <a:pt x="62177" y="88900"/>
                </a:cubicBezTo>
                <a:close/>
                <a:moveTo>
                  <a:pt x="290362" y="80962"/>
                </a:moveTo>
                <a:cubicBezTo>
                  <a:pt x="291647" y="80962"/>
                  <a:pt x="294217" y="82373"/>
                  <a:pt x="295502" y="83784"/>
                </a:cubicBezTo>
                <a:cubicBezTo>
                  <a:pt x="295502" y="83784"/>
                  <a:pt x="295502" y="83784"/>
                  <a:pt x="300643" y="82373"/>
                </a:cubicBezTo>
                <a:cubicBezTo>
                  <a:pt x="300643" y="80962"/>
                  <a:pt x="301928" y="80962"/>
                  <a:pt x="303213" y="82373"/>
                </a:cubicBezTo>
                <a:cubicBezTo>
                  <a:pt x="303213" y="82373"/>
                  <a:pt x="303213" y="83784"/>
                  <a:pt x="303213" y="83784"/>
                </a:cubicBezTo>
                <a:cubicBezTo>
                  <a:pt x="303213" y="83784"/>
                  <a:pt x="303213" y="83784"/>
                  <a:pt x="303213" y="90840"/>
                </a:cubicBezTo>
                <a:cubicBezTo>
                  <a:pt x="303213" y="92251"/>
                  <a:pt x="303213" y="93662"/>
                  <a:pt x="303213" y="93662"/>
                </a:cubicBezTo>
                <a:cubicBezTo>
                  <a:pt x="301928" y="93662"/>
                  <a:pt x="300643" y="93662"/>
                  <a:pt x="300643" y="93662"/>
                </a:cubicBezTo>
                <a:cubicBezTo>
                  <a:pt x="298072" y="93662"/>
                  <a:pt x="295502" y="92251"/>
                  <a:pt x="294217" y="92251"/>
                </a:cubicBezTo>
                <a:cubicBezTo>
                  <a:pt x="292932" y="93662"/>
                  <a:pt x="291647" y="93662"/>
                  <a:pt x="290362" y="93662"/>
                </a:cubicBezTo>
                <a:cubicBezTo>
                  <a:pt x="287791" y="93662"/>
                  <a:pt x="286506" y="93662"/>
                  <a:pt x="285221" y="92251"/>
                </a:cubicBezTo>
                <a:cubicBezTo>
                  <a:pt x="283936" y="92251"/>
                  <a:pt x="281366" y="93662"/>
                  <a:pt x="278795" y="93662"/>
                </a:cubicBezTo>
                <a:cubicBezTo>
                  <a:pt x="278795" y="93662"/>
                  <a:pt x="277510" y="93662"/>
                  <a:pt x="277510" y="93662"/>
                </a:cubicBezTo>
                <a:cubicBezTo>
                  <a:pt x="276225" y="92251"/>
                  <a:pt x="276225" y="92251"/>
                  <a:pt x="276225" y="90840"/>
                </a:cubicBezTo>
                <a:cubicBezTo>
                  <a:pt x="276225" y="90840"/>
                  <a:pt x="276225" y="90840"/>
                  <a:pt x="276225" y="83784"/>
                </a:cubicBezTo>
                <a:cubicBezTo>
                  <a:pt x="276225" y="83784"/>
                  <a:pt x="276225" y="82373"/>
                  <a:pt x="277510" y="82373"/>
                </a:cubicBezTo>
                <a:cubicBezTo>
                  <a:pt x="277510" y="80962"/>
                  <a:pt x="278795" y="80962"/>
                  <a:pt x="278795" y="82373"/>
                </a:cubicBezTo>
                <a:cubicBezTo>
                  <a:pt x="278795" y="82373"/>
                  <a:pt x="278795" y="82373"/>
                  <a:pt x="283936" y="83784"/>
                </a:cubicBezTo>
                <a:cubicBezTo>
                  <a:pt x="285221" y="82373"/>
                  <a:pt x="287791" y="80962"/>
                  <a:pt x="290362" y="80962"/>
                </a:cubicBezTo>
                <a:close/>
                <a:moveTo>
                  <a:pt x="43656" y="80962"/>
                </a:moveTo>
                <a:cubicBezTo>
                  <a:pt x="46399" y="80962"/>
                  <a:pt x="49141" y="82391"/>
                  <a:pt x="49141" y="83820"/>
                </a:cubicBezTo>
                <a:cubicBezTo>
                  <a:pt x="49141" y="83820"/>
                  <a:pt x="49141" y="83820"/>
                  <a:pt x="54625" y="82391"/>
                </a:cubicBezTo>
                <a:cubicBezTo>
                  <a:pt x="55996" y="80962"/>
                  <a:pt x="57367" y="80962"/>
                  <a:pt x="57367" y="82391"/>
                </a:cubicBezTo>
                <a:cubicBezTo>
                  <a:pt x="58738" y="82391"/>
                  <a:pt x="58738" y="83820"/>
                  <a:pt x="58738" y="83820"/>
                </a:cubicBezTo>
                <a:cubicBezTo>
                  <a:pt x="58738" y="83820"/>
                  <a:pt x="58738" y="83820"/>
                  <a:pt x="58738" y="90964"/>
                </a:cubicBezTo>
                <a:cubicBezTo>
                  <a:pt x="58738" y="92393"/>
                  <a:pt x="58738" y="93821"/>
                  <a:pt x="57367" y="93821"/>
                </a:cubicBezTo>
                <a:cubicBezTo>
                  <a:pt x="57367" y="93821"/>
                  <a:pt x="55996" y="93821"/>
                  <a:pt x="55996" y="93821"/>
                </a:cubicBezTo>
                <a:cubicBezTo>
                  <a:pt x="53254" y="93821"/>
                  <a:pt x="50512" y="92393"/>
                  <a:pt x="49141" y="92393"/>
                </a:cubicBezTo>
                <a:cubicBezTo>
                  <a:pt x="47770" y="93821"/>
                  <a:pt x="46399" y="95250"/>
                  <a:pt x="43656" y="95250"/>
                </a:cubicBezTo>
                <a:cubicBezTo>
                  <a:pt x="42285" y="95250"/>
                  <a:pt x="39543" y="93821"/>
                  <a:pt x="39543" y="92393"/>
                </a:cubicBezTo>
                <a:cubicBezTo>
                  <a:pt x="36801" y="92393"/>
                  <a:pt x="35430" y="93821"/>
                  <a:pt x="32688" y="93821"/>
                </a:cubicBezTo>
                <a:cubicBezTo>
                  <a:pt x="31317" y="93821"/>
                  <a:pt x="31317" y="93821"/>
                  <a:pt x="29946" y="93821"/>
                </a:cubicBezTo>
                <a:cubicBezTo>
                  <a:pt x="29946" y="93821"/>
                  <a:pt x="28575" y="92393"/>
                  <a:pt x="28575" y="90964"/>
                </a:cubicBezTo>
                <a:cubicBezTo>
                  <a:pt x="28575" y="90964"/>
                  <a:pt x="28575" y="90964"/>
                  <a:pt x="28575" y="83820"/>
                </a:cubicBezTo>
                <a:cubicBezTo>
                  <a:pt x="28575" y="83820"/>
                  <a:pt x="29946" y="82391"/>
                  <a:pt x="29946" y="82391"/>
                </a:cubicBezTo>
                <a:cubicBezTo>
                  <a:pt x="31317" y="80962"/>
                  <a:pt x="32688" y="80962"/>
                  <a:pt x="32688" y="82391"/>
                </a:cubicBezTo>
                <a:cubicBezTo>
                  <a:pt x="32688" y="82391"/>
                  <a:pt x="32688" y="82391"/>
                  <a:pt x="38172" y="83820"/>
                </a:cubicBezTo>
                <a:cubicBezTo>
                  <a:pt x="39543" y="82391"/>
                  <a:pt x="42285" y="80962"/>
                  <a:pt x="43656" y="80962"/>
                </a:cubicBezTo>
                <a:close/>
                <a:moveTo>
                  <a:pt x="288925" y="34925"/>
                </a:moveTo>
                <a:cubicBezTo>
                  <a:pt x="301200" y="34925"/>
                  <a:pt x="311150" y="44875"/>
                  <a:pt x="311150" y="57150"/>
                </a:cubicBezTo>
                <a:cubicBezTo>
                  <a:pt x="311150" y="69425"/>
                  <a:pt x="301200" y="79375"/>
                  <a:pt x="288925" y="79375"/>
                </a:cubicBezTo>
                <a:cubicBezTo>
                  <a:pt x="276650" y="79375"/>
                  <a:pt x="266700" y="69425"/>
                  <a:pt x="266700" y="57150"/>
                </a:cubicBezTo>
                <a:cubicBezTo>
                  <a:pt x="266700" y="44875"/>
                  <a:pt x="276650" y="34925"/>
                  <a:pt x="288925" y="34925"/>
                </a:cubicBezTo>
                <a:close/>
                <a:moveTo>
                  <a:pt x="44450" y="34925"/>
                </a:moveTo>
                <a:cubicBezTo>
                  <a:pt x="56725" y="34925"/>
                  <a:pt x="66675" y="44875"/>
                  <a:pt x="66675" y="57150"/>
                </a:cubicBezTo>
                <a:cubicBezTo>
                  <a:pt x="66675" y="69425"/>
                  <a:pt x="56725" y="79375"/>
                  <a:pt x="44450" y="79375"/>
                </a:cubicBezTo>
                <a:cubicBezTo>
                  <a:pt x="32175" y="79375"/>
                  <a:pt x="22225" y="69425"/>
                  <a:pt x="22225" y="57150"/>
                </a:cubicBezTo>
                <a:cubicBezTo>
                  <a:pt x="22225" y="44875"/>
                  <a:pt x="32175" y="34925"/>
                  <a:pt x="44450" y="34925"/>
                </a:cubicBezTo>
                <a:close/>
                <a:moveTo>
                  <a:pt x="177842" y="30162"/>
                </a:moveTo>
                <a:cubicBezTo>
                  <a:pt x="184317" y="35428"/>
                  <a:pt x="192088" y="45960"/>
                  <a:pt x="192088" y="72289"/>
                </a:cubicBezTo>
                <a:cubicBezTo>
                  <a:pt x="192088" y="74922"/>
                  <a:pt x="190793" y="77555"/>
                  <a:pt x="186908" y="77555"/>
                </a:cubicBezTo>
                <a:cubicBezTo>
                  <a:pt x="184317" y="77555"/>
                  <a:pt x="181727" y="74922"/>
                  <a:pt x="181727" y="72289"/>
                </a:cubicBezTo>
                <a:cubicBezTo>
                  <a:pt x="181727" y="64390"/>
                  <a:pt x="181727" y="59124"/>
                  <a:pt x="180432" y="53859"/>
                </a:cubicBezTo>
                <a:cubicBezTo>
                  <a:pt x="180432" y="53859"/>
                  <a:pt x="180432" y="53859"/>
                  <a:pt x="180432" y="70973"/>
                </a:cubicBezTo>
                <a:cubicBezTo>
                  <a:pt x="180432" y="73606"/>
                  <a:pt x="179137" y="74922"/>
                  <a:pt x="179137" y="77555"/>
                </a:cubicBezTo>
                <a:cubicBezTo>
                  <a:pt x="179137" y="77555"/>
                  <a:pt x="179137" y="77555"/>
                  <a:pt x="179137" y="82821"/>
                </a:cubicBezTo>
                <a:cubicBezTo>
                  <a:pt x="171367" y="82821"/>
                  <a:pt x="164891" y="82821"/>
                  <a:pt x="157121" y="84137"/>
                </a:cubicBezTo>
                <a:cubicBezTo>
                  <a:pt x="157121" y="84137"/>
                  <a:pt x="157121" y="84137"/>
                  <a:pt x="157121" y="78871"/>
                </a:cubicBezTo>
                <a:cubicBezTo>
                  <a:pt x="155826" y="76238"/>
                  <a:pt x="155826" y="73606"/>
                  <a:pt x="155826" y="72289"/>
                </a:cubicBezTo>
                <a:cubicBezTo>
                  <a:pt x="155826" y="72289"/>
                  <a:pt x="155826" y="72289"/>
                  <a:pt x="155826" y="55175"/>
                </a:cubicBezTo>
                <a:cubicBezTo>
                  <a:pt x="153236" y="59124"/>
                  <a:pt x="153236" y="65707"/>
                  <a:pt x="153236" y="73606"/>
                </a:cubicBezTo>
                <a:cubicBezTo>
                  <a:pt x="153236" y="76238"/>
                  <a:pt x="150645" y="78871"/>
                  <a:pt x="148055" y="78871"/>
                </a:cubicBezTo>
                <a:cubicBezTo>
                  <a:pt x="145465" y="78871"/>
                  <a:pt x="142875" y="76238"/>
                  <a:pt x="142875" y="73606"/>
                </a:cubicBezTo>
                <a:cubicBezTo>
                  <a:pt x="142875" y="47276"/>
                  <a:pt x="151940" y="35428"/>
                  <a:pt x="157121" y="31479"/>
                </a:cubicBezTo>
                <a:cubicBezTo>
                  <a:pt x="157121" y="31479"/>
                  <a:pt x="157121" y="31479"/>
                  <a:pt x="167481" y="45960"/>
                </a:cubicBezTo>
                <a:cubicBezTo>
                  <a:pt x="167481" y="45960"/>
                  <a:pt x="167481" y="45960"/>
                  <a:pt x="168777" y="43985"/>
                </a:cubicBezTo>
                <a:lnTo>
                  <a:pt x="175759" y="33338"/>
                </a:lnTo>
                <a:lnTo>
                  <a:pt x="176458" y="33338"/>
                </a:lnTo>
                <a:cubicBezTo>
                  <a:pt x="177801" y="33338"/>
                  <a:pt x="177801" y="31751"/>
                  <a:pt x="177801" y="31751"/>
                </a:cubicBezTo>
                <a:lnTo>
                  <a:pt x="177801" y="30225"/>
                </a:lnTo>
                <a:close/>
                <a:moveTo>
                  <a:pt x="208481" y="25427"/>
                </a:moveTo>
                <a:cubicBezTo>
                  <a:pt x="211073" y="25104"/>
                  <a:pt x="213989" y="25751"/>
                  <a:pt x="216581" y="27689"/>
                </a:cubicBezTo>
                <a:cubicBezTo>
                  <a:pt x="216581" y="27689"/>
                  <a:pt x="216581" y="27689"/>
                  <a:pt x="256754" y="61285"/>
                </a:cubicBezTo>
                <a:cubicBezTo>
                  <a:pt x="260642" y="65161"/>
                  <a:pt x="261938" y="71622"/>
                  <a:pt x="258050" y="75499"/>
                </a:cubicBezTo>
                <a:cubicBezTo>
                  <a:pt x="256754" y="78083"/>
                  <a:pt x="252867" y="79375"/>
                  <a:pt x="250275" y="79375"/>
                </a:cubicBezTo>
                <a:cubicBezTo>
                  <a:pt x="247683" y="79375"/>
                  <a:pt x="246387" y="78083"/>
                  <a:pt x="243795" y="76791"/>
                </a:cubicBezTo>
                <a:cubicBezTo>
                  <a:pt x="243795" y="76791"/>
                  <a:pt x="243795" y="76791"/>
                  <a:pt x="203622" y="43195"/>
                </a:cubicBezTo>
                <a:cubicBezTo>
                  <a:pt x="198438" y="39318"/>
                  <a:pt x="198438" y="32857"/>
                  <a:pt x="202326" y="28981"/>
                </a:cubicBezTo>
                <a:cubicBezTo>
                  <a:pt x="203622" y="27043"/>
                  <a:pt x="205890" y="25750"/>
                  <a:pt x="208481" y="25427"/>
                </a:cubicBezTo>
                <a:close/>
                <a:moveTo>
                  <a:pt x="127584" y="25427"/>
                </a:moveTo>
                <a:cubicBezTo>
                  <a:pt x="130013" y="25750"/>
                  <a:pt x="132281" y="27043"/>
                  <a:pt x="134225" y="28981"/>
                </a:cubicBezTo>
                <a:cubicBezTo>
                  <a:pt x="138113" y="32857"/>
                  <a:pt x="136817" y="39318"/>
                  <a:pt x="132929" y="43195"/>
                </a:cubicBezTo>
                <a:cubicBezTo>
                  <a:pt x="132929" y="43195"/>
                  <a:pt x="132929" y="43195"/>
                  <a:pt x="92756" y="76791"/>
                </a:cubicBezTo>
                <a:cubicBezTo>
                  <a:pt x="90164" y="78083"/>
                  <a:pt x="87572" y="79375"/>
                  <a:pt x="86276" y="79375"/>
                </a:cubicBezTo>
                <a:cubicBezTo>
                  <a:pt x="82388" y="79375"/>
                  <a:pt x="79797" y="78083"/>
                  <a:pt x="78501" y="75499"/>
                </a:cubicBezTo>
                <a:cubicBezTo>
                  <a:pt x="74613" y="71622"/>
                  <a:pt x="75909" y="65161"/>
                  <a:pt x="79797" y="61285"/>
                </a:cubicBezTo>
                <a:cubicBezTo>
                  <a:pt x="79797" y="61285"/>
                  <a:pt x="79797" y="61285"/>
                  <a:pt x="119970" y="27689"/>
                </a:cubicBezTo>
                <a:cubicBezTo>
                  <a:pt x="122562" y="25751"/>
                  <a:pt x="125154" y="25104"/>
                  <a:pt x="127584" y="25427"/>
                </a:cubicBezTo>
                <a:close/>
                <a:moveTo>
                  <a:pt x="161681" y="25400"/>
                </a:moveTo>
                <a:cubicBezTo>
                  <a:pt x="161681" y="25400"/>
                  <a:pt x="161681" y="25400"/>
                  <a:pt x="163025" y="25400"/>
                </a:cubicBezTo>
                <a:cubicBezTo>
                  <a:pt x="163025" y="25400"/>
                  <a:pt x="163025" y="25400"/>
                  <a:pt x="165711" y="26988"/>
                </a:cubicBezTo>
                <a:cubicBezTo>
                  <a:pt x="165711" y="25400"/>
                  <a:pt x="167054" y="25400"/>
                  <a:pt x="168398" y="25400"/>
                </a:cubicBezTo>
                <a:cubicBezTo>
                  <a:pt x="169741" y="25400"/>
                  <a:pt x="171084" y="25400"/>
                  <a:pt x="172428" y="26988"/>
                </a:cubicBezTo>
                <a:cubicBezTo>
                  <a:pt x="172428" y="26988"/>
                  <a:pt x="172428" y="26988"/>
                  <a:pt x="175114" y="25400"/>
                </a:cubicBezTo>
                <a:cubicBezTo>
                  <a:pt x="175114" y="25400"/>
                  <a:pt x="176458" y="25400"/>
                  <a:pt x="176458" y="25400"/>
                </a:cubicBezTo>
                <a:cubicBezTo>
                  <a:pt x="176458" y="25400"/>
                  <a:pt x="177801" y="26988"/>
                  <a:pt x="177801" y="26988"/>
                </a:cubicBezTo>
                <a:lnTo>
                  <a:pt x="177801" y="30225"/>
                </a:lnTo>
                <a:lnTo>
                  <a:pt x="175759" y="33338"/>
                </a:lnTo>
                <a:lnTo>
                  <a:pt x="175114" y="33338"/>
                </a:lnTo>
                <a:cubicBezTo>
                  <a:pt x="173771" y="33338"/>
                  <a:pt x="172428" y="33338"/>
                  <a:pt x="171084" y="31751"/>
                </a:cubicBezTo>
                <a:cubicBezTo>
                  <a:pt x="171084" y="33338"/>
                  <a:pt x="169741" y="33338"/>
                  <a:pt x="168398" y="33338"/>
                </a:cubicBezTo>
                <a:cubicBezTo>
                  <a:pt x="168398" y="33338"/>
                  <a:pt x="167054" y="33338"/>
                  <a:pt x="165711" y="31751"/>
                </a:cubicBezTo>
                <a:cubicBezTo>
                  <a:pt x="165711" y="31751"/>
                  <a:pt x="163025" y="33338"/>
                  <a:pt x="163025" y="33338"/>
                </a:cubicBezTo>
                <a:cubicBezTo>
                  <a:pt x="161681" y="33338"/>
                  <a:pt x="161681" y="33338"/>
                  <a:pt x="161681" y="33338"/>
                </a:cubicBezTo>
                <a:cubicBezTo>
                  <a:pt x="160338" y="33338"/>
                  <a:pt x="160338" y="31751"/>
                  <a:pt x="160338" y="31751"/>
                </a:cubicBezTo>
                <a:cubicBezTo>
                  <a:pt x="160338" y="31751"/>
                  <a:pt x="160338" y="31751"/>
                  <a:pt x="160338" y="26988"/>
                </a:cubicBezTo>
                <a:cubicBezTo>
                  <a:pt x="160338" y="26988"/>
                  <a:pt x="160338" y="25400"/>
                  <a:pt x="161681" y="25400"/>
                </a:cubicBezTo>
                <a:close/>
                <a:moveTo>
                  <a:pt x="167482" y="0"/>
                </a:moveTo>
                <a:cubicBezTo>
                  <a:pt x="174935" y="0"/>
                  <a:pt x="180976" y="5686"/>
                  <a:pt x="180976" y="12700"/>
                </a:cubicBezTo>
                <a:cubicBezTo>
                  <a:pt x="180976" y="19714"/>
                  <a:pt x="174935" y="25400"/>
                  <a:pt x="167482" y="25400"/>
                </a:cubicBezTo>
                <a:cubicBezTo>
                  <a:pt x="160029" y="25400"/>
                  <a:pt x="153988" y="19714"/>
                  <a:pt x="153988" y="12700"/>
                </a:cubicBezTo>
                <a:cubicBezTo>
                  <a:pt x="153988" y="5686"/>
                  <a:pt x="160029" y="0"/>
                  <a:pt x="167482"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椭圆 9">
            <a:extLst>
              <a:ext uri="{FF2B5EF4-FFF2-40B4-BE49-F238E27FC236}">
                <a16:creationId xmlns:a16="http://schemas.microsoft.com/office/drawing/2014/main" id="{E90C4B97-C17B-47B2-8348-635EA55FD039}"/>
              </a:ext>
            </a:extLst>
          </p:cNvPr>
          <p:cNvSpPr/>
          <p:nvPr/>
        </p:nvSpPr>
        <p:spPr>
          <a:xfrm>
            <a:off x="3618957" y="3767909"/>
            <a:ext cx="1023666" cy="1054224"/>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椭圆 10">
            <a:extLst>
              <a:ext uri="{FF2B5EF4-FFF2-40B4-BE49-F238E27FC236}">
                <a16:creationId xmlns:a16="http://schemas.microsoft.com/office/drawing/2014/main" id="{1B65B206-4395-49BD-98FB-5C325F64CEA3}"/>
              </a:ext>
            </a:extLst>
          </p:cNvPr>
          <p:cNvSpPr/>
          <p:nvPr/>
        </p:nvSpPr>
        <p:spPr>
          <a:xfrm>
            <a:off x="5910818" y="3767909"/>
            <a:ext cx="658272" cy="1054224"/>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椭圆 11">
            <a:extLst>
              <a:ext uri="{FF2B5EF4-FFF2-40B4-BE49-F238E27FC236}">
                <a16:creationId xmlns:a16="http://schemas.microsoft.com/office/drawing/2014/main" id="{7177D333-D78C-4F71-AD31-CEAC19B59516}"/>
              </a:ext>
            </a:extLst>
          </p:cNvPr>
          <p:cNvSpPr/>
          <p:nvPr/>
        </p:nvSpPr>
        <p:spPr>
          <a:xfrm>
            <a:off x="7889138" y="3767909"/>
            <a:ext cx="919960" cy="1054224"/>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12">
            <a:extLst>
              <a:ext uri="{FF2B5EF4-FFF2-40B4-BE49-F238E27FC236}">
                <a16:creationId xmlns:a16="http://schemas.microsoft.com/office/drawing/2014/main" id="{EDB444B6-BBE2-4A5E-93A8-B5D1C2AF04A3}"/>
              </a:ext>
            </a:extLst>
          </p:cNvPr>
          <p:cNvSpPr/>
          <p:nvPr/>
        </p:nvSpPr>
        <p:spPr>
          <a:xfrm>
            <a:off x="9937521" y="3767909"/>
            <a:ext cx="1054224" cy="1054224"/>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6226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真正需要考虑类的实现问题是在实现层类图阶段。提供实现的细节，在实现层阶段的类的概念才是真正的严格意义上的类。它揭示了软件实体的构成情况</a:t>
            </a:r>
            <a:endParaRPr lang="en-US" altLang="zh-CN" dirty="0"/>
          </a:p>
          <a:p>
            <a:r>
              <a:rPr lang="zh-CN" altLang="en-US" dirty="0"/>
              <a:t>建立类图的</a:t>
            </a:r>
            <a:r>
              <a:rPr lang="zh-CN" altLang="en-US" b="1" dirty="0"/>
              <a:t>步骤</a:t>
            </a:r>
            <a:r>
              <a:rPr lang="zh-CN" altLang="en-US" dirty="0"/>
              <a:t>如下。</a:t>
            </a:r>
          </a:p>
          <a:p>
            <a:pPr lvl="1"/>
            <a:r>
              <a:rPr lang="zh-CN" altLang="en-US" dirty="0"/>
              <a:t>（</a:t>
            </a:r>
            <a:r>
              <a:rPr lang="en-US" altLang="zh-CN" dirty="0"/>
              <a:t>1</a:t>
            </a:r>
            <a:r>
              <a:rPr lang="zh-CN" altLang="en-US" dirty="0"/>
              <a:t>）	研究分析问题领域，对系统进行需求分析，确定</a:t>
            </a:r>
            <a:r>
              <a:rPr lang="zh-CN" altLang="en-US" dirty="0">
                <a:solidFill>
                  <a:srgbClr val="FF0000"/>
                </a:solidFill>
              </a:rPr>
              <a:t>系统需求</a:t>
            </a:r>
            <a:r>
              <a:rPr lang="zh-CN" altLang="en-US" dirty="0"/>
              <a:t>。</a:t>
            </a:r>
          </a:p>
          <a:p>
            <a:pPr lvl="1"/>
            <a:r>
              <a:rPr lang="zh-CN" altLang="en-US" dirty="0"/>
              <a:t>（</a:t>
            </a:r>
            <a:r>
              <a:rPr lang="en-US" altLang="zh-CN" dirty="0"/>
              <a:t>2</a:t>
            </a:r>
            <a:r>
              <a:rPr lang="zh-CN" altLang="en-US" dirty="0"/>
              <a:t>）	确定系统中的</a:t>
            </a:r>
            <a:r>
              <a:rPr lang="zh-CN" altLang="en-US" dirty="0">
                <a:solidFill>
                  <a:srgbClr val="FF0000"/>
                </a:solidFill>
              </a:rPr>
              <a:t>类</a:t>
            </a:r>
            <a:r>
              <a:rPr lang="zh-CN" altLang="en-US" dirty="0"/>
              <a:t>，明确类的含义和职责以及确定类的属性和操作。</a:t>
            </a:r>
          </a:p>
          <a:p>
            <a:pPr lvl="1"/>
            <a:r>
              <a:rPr lang="zh-CN" altLang="en-US" dirty="0"/>
              <a:t>（</a:t>
            </a:r>
            <a:r>
              <a:rPr lang="en-US" altLang="zh-CN" dirty="0"/>
              <a:t>3</a:t>
            </a:r>
            <a:r>
              <a:rPr lang="zh-CN" altLang="en-US" dirty="0"/>
              <a:t>）	最后确定类之间的</a:t>
            </a:r>
            <a:r>
              <a:rPr lang="zh-CN" altLang="en-US" dirty="0">
                <a:solidFill>
                  <a:srgbClr val="FF0000"/>
                </a:solidFill>
              </a:rPr>
              <a:t>关系</a:t>
            </a:r>
            <a:r>
              <a:rPr lang="zh-CN" altLang="en-US" dirty="0"/>
              <a:t>。</a:t>
            </a:r>
          </a:p>
          <a:p>
            <a:pPr marL="0" indent="0">
              <a:buNone/>
            </a:pPr>
            <a:endParaRPr lang="zh-CN" altLang="en-US" dirty="0"/>
          </a:p>
        </p:txBody>
      </p:sp>
    </p:spTree>
    <p:extLst>
      <p:ext uri="{BB962C8B-B14F-4D97-AF65-F5344CB8AC3E}">
        <p14:creationId xmlns:p14="http://schemas.microsoft.com/office/powerpoint/2010/main" val="28833788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04364C6E-D5F8-4C26-A47B-1A46680DF56C}"/>
              </a:ext>
            </a:extLst>
          </p:cNvPr>
          <p:cNvGraphicFramePr>
            <a:graphicFrameLocks noGrp="1"/>
          </p:cNvGraphicFramePr>
          <p:nvPr>
            <p:ph idx="1"/>
            <p:extLst>
              <p:ext uri="{D42A27DB-BD31-4B8C-83A1-F6EECF244321}">
                <p14:modId xmlns:p14="http://schemas.microsoft.com/office/powerpoint/2010/main" val="3310690649"/>
              </p:ext>
            </p:extLst>
          </p:nvPr>
        </p:nvGraphicFramePr>
        <p:xfrm>
          <a:off x="495300" y="1825625"/>
          <a:ext cx="11087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2856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r>
              <a:rPr lang="en-US" altLang="zh-CN" dirty="0"/>
              <a:t>——CRC</a:t>
            </a:r>
            <a:r>
              <a:rPr lang="zh-CN" altLang="en-US" dirty="0"/>
              <a:t>卡</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4029075" cy="4351338"/>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70000" lnSpcReduction="20000"/>
          </a:bodyPr>
          <a:lstStyle/>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类</a:t>
            </a:r>
            <a:r>
              <a:rPr lang="zh-CN" altLang="en-US" dirty="0">
                <a:latin typeface="微软雅黑" panose="020B0503020204020204" pitchFamily="34" charset="-122"/>
                <a:ea typeface="微软雅黑" panose="020B0503020204020204" pitchFamily="34" charset="-122"/>
              </a:rPr>
              <a:t>：代表一系列对象的集合，这些对象是对系统设计的抽象建模，可以是一个人、一件物品等，类名写在整个</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卡的最上方。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职责</a:t>
            </a:r>
            <a:r>
              <a:rPr lang="zh-CN" altLang="en-US" dirty="0">
                <a:latin typeface="微软雅黑" panose="020B0503020204020204" pitchFamily="34" charset="-122"/>
                <a:ea typeface="微软雅黑" panose="020B0503020204020204" pitchFamily="34" charset="-122"/>
              </a:rPr>
              <a:t>：包括这个类对自身信息的了解，以及这些信息将如何运用。诸如，一个人，他知道他的电话号码、地址、性别等属性，并且他知道他可以说话、行走的行为能力。这个部分在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卡的左边。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协作</a:t>
            </a:r>
            <a:r>
              <a:rPr lang="zh-CN" altLang="en-US" dirty="0">
                <a:latin typeface="微软雅黑" panose="020B0503020204020204" pitchFamily="34" charset="-122"/>
                <a:ea typeface="微软雅黑" panose="020B0503020204020204" pitchFamily="34" charset="-122"/>
              </a:rPr>
              <a:t>：指代另一个类，通过这个类获取我们想要的信息或者相关操作。这个部分在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卡的右边。</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2BDFEE8-2B2D-4FA0-B5A9-3F58638DB4DB}"/>
              </a:ext>
            </a:extLst>
          </p:cNvPr>
          <p:cNvSpPr txBox="1"/>
          <p:nvPr/>
        </p:nvSpPr>
        <p:spPr>
          <a:xfrm>
            <a:off x="5695950" y="2081213"/>
            <a:ext cx="4505325" cy="3339504"/>
          </a:xfrm>
          <a:prstGeom prst="rect">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创建</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模型的步骤：</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建立团队</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找出客户需求中存在的名词和名词词组</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筛选。</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建卡。</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角色扮演。</a:t>
            </a:r>
          </a:p>
        </p:txBody>
      </p:sp>
    </p:spTree>
    <p:extLst>
      <p:ext uri="{BB962C8B-B14F-4D97-AF65-F5344CB8AC3E}">
        <p14:creationId xmlns:p14="http://schemas.microsoft.com/office/powerpoint/2010/main" val="426916288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C1EA0BA1-D4B0-40A6-9DF3-5DEE2FFD82DC}"/>
              </a:ext>
            </a:extLst>
          </p:cNvPr>
          <p:cNvGraphicFramePr>
            <a:graphicFrameLocks noGrp="1"/>
          </p:cNvGraphicFramePr>
          <p:nvPr>
            <p:ph idx="1"/>
            <p:extLst>
              <p:ext uri="{D42A27DB-BD31-4B8C-83A1-F6EECF244321}">
                <p14:modId xmlns:p14="http://schemas.microsoft.com/office/powerpoint/2010/main" val="15765687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372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EC4EE976-AB34-45C1-9570-52D65DAD1BEA}"/>
              </a:ext>
            </a:extLst>
          </p:cNvPr>
          <p:cNvGraphicFramePr>
            <a:graphicFrameLocks noGrp="1"/>
          </p:cNvGraphicFramePr>
          <p:nvPr>
            <p:ph idx="1"/>
            <p:extLst>
              <p:ext uri="{D42A27DB-BD31-4B8C-83A1-F6EECF244321}">
                <p14:modId xmlns:p14="http://schemas.microsoft.com/office/powerpoint/2010/main" val="2647704857"/>
              </p:ext>
            </p:extLst>
          </p:nvPr>
        </p:nvGraphicFramePr>
        <p:xfrm>
          <a:off x="742950" y="2359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B485B874-E707-4E63-A915-F4E77E0A0C91}"/>
              </a:ext>
            </a:extLst>
          </p:cNvPr>
          <p:cNvSpPr txBox="1"/>
          <p:nvPr/>
        </p:nvSpPr>
        <p:spPr>
          <a:xfrm>
            <a:off x="838200" y="1481862"/>
            <a:ext cx="9867900" cy="1754326"/>
          </a:xfrm>
          <a:prstGeom prst="rect">
            <a:avLst/>
          </a:prstGeom>
          <a:noFill/>
        </p:spPr>
        <p:txBody>
          <a:bodyPr wrap="square" rtlCol="0">
            <a:spAutoFit/>
          </a:bodyPr>
          <a:lstStyle/>
          <a:p>
            <a:r>
              <a:rPr lang="zh-CN" altLang="en-US" sz="3600" dirty="0">
                <a:latin typeface="楷体" panose="02010609060101010101" pitchFamily="49" charset="-122"/>
                <a:ea typeface="楷体" panose="02010609060101010101" pitchFamily="49" charset="-122"/>
              </a:rPr>
              <a:t>根据用例图进行类图的建模主要是确定系统需要的类以及类之间的关联和主要类的属性的描述。</a:t>
            </a:r>
          </a:p>
          <a:p>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61757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574248" y="1825626"/>
            <a:ext cx="11353801" cy="4667249"/>
          </a:xfrm>
        </p:spPr>
        <p:txBody>
          <a:bodyPr>
            <a:normAutofit/>
          </a:bodyPr>
          <a:lstStyle/>
          <a:p>
            <a:r>
              <a:rPr lang="en-US" altLang="zh-CN" sz="4000" dirty="0"/>
              <a:t>Q2</a:t>
            </a:r>
            <a:r>
              <a:rPr lang="zh-CN" altLang="en-US" sz="4000" dirty="0"/>
              <a:t>：以下哪个是正确的类属性</a:t>
            </a:r>
            <a:endParaRPr lang="en-US" altLang="zh-CN" sz="4000" dirty="0"/>
          </a:p>
          <a:p>
            <a:pPr marL="0" indent="0">
              <a:buNone/>
            </a:pPr>
            <a:r>
              <a:rPr lang="en-US" altLang="zh-CN" sz="3200" dirty="0"/>
              <a:t>A.[</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p>
          <a:p>
            <a:pPr marL="0" indent="0">
              <a:buNone/>
            </a:pPr>
            <a:r>
              <a:rPr lang="en-US" altLang="zh-CN" sz="3200" dirty="0"/>
              <a:t>B.[</a:t>
            </a:r>
            <a:r>
              <a:rPr lang="zh-CN" altLang="en-US" sz="3200" dirty="0"/>
              <a:t>类型</a:t>
            </a:r>
            <a:r>
              <a:rPr lang="en-US" altLang="zh-CN" sz="3200" dirty="0"/>
              <a:t>]</a:t>
            </a:r>
            <a:r>
              <a:rPr lang="zh-CN" altLang="en-US" sz="3200" dirty="0"/>
              <a:t>属性名</a:t>
            </a:r>
            <a:r>
              <a:rPr lang="en-US" altLang="zh-CN" sz="3200" dirty="0"/>
              <a:t>[</a:t>
            </a:r>
            <a:r>
              <a:rPr lang="zh-CN" altLang="en-US" sz="3200" dirty="0"/>
              <a:t>可见性</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endParaRPr lang="zh-CN" altLang="en-US" sz="3200" dirty="0"/>
          </a:p>
          <a:p>
            <a:pPr marL="0" indent="0">
              <a:buNone/>
            </a:pPr>
            <a:r>
              <a:rPr lang="en-US" altLang="zh-CN" sz="3200" dirty="0"/>
              <a:t>C.[</a:t>
            </a:r>
            <a:r>
              <a:rPr lang="zh-CN" altLang="en-US" sz="3200" dirty="0"/>
              <a:t>类型</a:t>
            </a:r>
            <a:r>
              <a:rPr lang="en-US" altLang="zh-CN" sz="3200" dirty="0"/>
              <a:t>]</a:t>
            </a:r>
            <a:r>
              <a:rPr lang="zh-CN" altLang="en-US" sz="3200" dirty="0"/>
              <a:t>属性名</a:t>
            </a:r>
            <a:r>
              <a:rPr lang="en-US" altLang="zh-CN" sz="3200" dirty="0"/>
              <a:t>[=</a:t>
            </a:r>
            <a:r>
              <a:rPr lang="zh-CN" altLang="en-US" sz="3200" dirty="0"/>
              <a:t>初始值</a:t>
            </a:r>
            <a:r>
              <a:rPr lang="en-US" altLang="zh-CN" sz="3200" dirty="0"/>
              <a:t>][</a:t>
            </a:r>
            <a:r>
              <a:rPr lang="zh-CN" altLang="en-US" sz="3200" dirty="0"/>
              <a:t>可见性</a:t>
            </a:r>
            <a:r>
              <a:rPr lang="en-US" altLang="zh-CN" sz="3200" dirty="0"/>
              <a:t>][</a:t>
            </a:r>
            <a:r>
              <a:rPr lang="zh-CN" altLang="en-US" sz="3200" dirty="0"/>
              <a:t>｛属性字符串｝</a:t>
            </a:r>
            <a:r>
              <a:rPr lang="en-US" altLang="zh-CN" sz="3200" dirty="0"/>
              <a:t>]</a:t>
            </a:r>
          </a:p>
          <a:p>
            <a:pPr marL="0" indent="0">
              <a:buNone/>
            </a:pPr>
            <a:r>
              <a:rPr lang="en-US" altLang="zh-CN" sz="3200" dirty="0"/>
              <a:t>D.[</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p>
          <a:p>
            <a:pPr marL="0" indent="0">
              <a:buNone/>
            </a:pPr>
            <a:r>
              <a:rPr lang="en-US" altLang="zh-CN" sz="3200" dirty="0"/>
              <a:t>E.</a:t>
            </a:r>
            <a:r>
              <a:rPr lang="zh-CN" altLang="en-US" sz="3200" dirty="0"/>
              <a:t> </a:t>
            </a:r>
            <a:r>
              <a:rPr lang="en-US" altLang="zh-CN" sz="3200" dirty="0"/>
              <a:t>[</a:t>
            </a:r>
            <a:r>
              <a:rPr lang="zh-CN" altLang="en-US" sz="3200" dirty="0"/>
              <a:t>可见性</a:t>
            </a:r>
            <a:r>
              <a:rPr lang="en-US" altLang="zh-CN" sz="3200" dirty="0"/>
              <a:t>]</a:t>
            </a:r>
            <a:r>
              <a:rPr lang="zh-CN" altLang="en-US" sz="3200" dirty="0"/>
              <a:t>属性名</a:t>
            </a:r>
            <a:r>
              <a:rPr lang="en-US" altLang="zh-CN" sz="3200" dirty="0"/>
              <a:t>[(</a:t>
            </a:r>
            <a:r>
              <a:rPr lang="zh-CN" altLang="en-US" sz="3200" dirty="0"/>
              <a:t>参数表</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endParaRPr lang="zh-CN" altLang="en-US" sz="3200" dirty="0"/>
          </a:p>
          <a:p>
            <a:pPr marL="0" indent="0">
              <a:buNone/>
            </a:pPr>
            <a:endParaRPr lang="zh-CN" altLang="en-US" sz="3600" dirty="0"/>
          </a:p>
        </p:txBody>
      </p:sp>
      <p:sp>
        <p:nvSpPr>
          <p:cNvPr id="4" name="文本框 3">
            <a:extLst>
              <a:ext uri="{FF2B5EF4-FFF2-40B4-BE49-F238E27FC236}">
                <a16:creationId xmlns:a16="http://schemas.microsoft.com/office/drawing/2014/main" id="{67D818ED-C48F-4024-9F99-FB66904AB829}"/>
              </a:ext>
            </a:extLst>
          </p:cNvPr>
          <p:cNvSpPr txBox="1"/>
          <p:nvPr/>
        </p:nvSpPr>
        <p:spPr>
          <a:xfrm>
            <a:off x="5313574" y="788660"/>
            <a:ext cx="463798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a:t>
            </a: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79140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Q3</a:t>
            </a:r>
            <a:r>
              <a:rPr lang="zh-CN" altLang="en-US" sz="4000" dirty="0"/>
              <a:t>：建立类图的步骤？</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2308324"/>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R3:</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）确定系统需求。</a:t>
            </a:r>
          </a:p>
          <a:p>
            <a:pPr algn="ct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）确定系统中的类</a:t>
            </a:r>
            <a:endParaRPr lang="en-US" altLang="zh-CN" sz="3600" dirty="0">
              <a:latin typeface="微软雅黑" panose="020B0503020204020204" pitchFamily="34" charset="-122"/>
              <a:ea typeface="微软雅黑" panose="020B0503020204020204" pitchFamily="34" charset="-122"/>
            </a:endParaRPr>
          </a:p>
          <a:p>
            <a:pPr algn="ct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）最后确定类之间的关系。</a:t>
            </a:r>
          </a:p>
          <a:p>
            <a:pPr algn="ctr"/>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20539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fontScale="85000" lnSpcReduction="10000"/>
          </a:bodyPr>
          <a:lstStyle/>
          <a:p>
            <a:r>
              <a:rPr lang="en-US" altLang="zh-CN" sz="4000" dirty="0"/>
              <a:t>Q4</a:t>
            </a:r>
            <a:r>
              <a:rPr lang="zh-CN" altLang="en-US" sz="4000" dirty="0"/>
              <a:t>：任意举出三个类的识别方法？</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3416320"/>
          </a:xfrm>
          <a:prstGeom prst="rect">
            <a:avLst/>
          </a:prstGeom>
          <a:noFill/>
        </p:spPr>
        <p:txBody>
          <a:bodyPr wrap="square" rtlCol="0">
            <a:spAutoFit/>
          </a:bodyPr>
          <a:lstStyle/>
          <a:p>
            <a:r>
              <a:rPr lang="en-US" altLang="zh-CN" sz="3600" dirty="0">
                <a:latin typeface="微软雅黑" panose="020B0503020204020204" pitchFamily="34" charset="-122"/>
                <a:ea typeface="微软雅黑" panose="020B0503020204020204" pitchFamily="34" charset="-122"/>
              </a:rPr>
              <a:t>R4: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）名词识别法</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2</a:t>
            </a:r>
            <a:r>
              <a:rPr lang="zh-CN" altLang="en-US" sz="3600" dirty="0">
                <a:latin typeface="微软雅黑" panose="020B0503020204020204" pitchFamily="34" charset="-122"/>
                <a:ea typeface="微软雅黑" panose="020B0503020204020204" pitchFamily="34" charset="-122"/>
              </a:rPr>
              <a:t>）从用例中识别类</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3</a:t>
            </a:r>
            <a:r>
              <a:rPr lang="zh-CN" altLang="en-US" sz="3600" dirty="0">
                <a:latin typeface="微软雅黑" panose="020B0503020204020204" pitchFamily="34" charset="-122"/>
                <a:ea typeface="微软雅黑" panose="020B0503020204020204" pitchFamily="34" charset="-122"/>
              </a:rPr>
              <a:t>）使用</a:t>
            </a:r>
            <a:r>
              <a:rPr lang="en-US" altLang="zh-CN" sz="3600" dirty="0">
                <a:latin typeface="微软雅黑" panose="020B0503020204020204" pitchFamily="34" charset="-122"/>
                <a:ea typeface="微软雅黑" panose="020B0503020204020204" pitchFamily="34" charset="-122"/>
              </a:rPr>
              <a:t>CRC</a:t>
            </a:r>
            <a:r>
              <a:rPr lang="zh-CN" altLang="en-US" sz="3600" dirty="0">
                <a:latin typeface="微软雅黑" panose="020B0503020204020204" pitchFamily="34" charset="-122"/>
                <a:ea typeface="微软雅黑" panose="020B0503020204020204" pitchFamily="34" charset="-122"/>
              </a:rPr>
              <a:t>分析法</a:t>
            </a:r>
          </a:p>
          <a:p>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a:t>
            </a:r>
            <a:r>
              <a:rPr lang="en-US" altLang="zh-CN" sz="3600" dirty="0">
                <a:latin typeface="微软雅黑" panose="020B0503020204020204" pitchFamily="34" charset="-122"/>
                <a:ea typeface="微软雅黑" panose="020B0503020204020204" pitchFamily="34" charset="-122"/>
              </a:rPr>
              <a:t>4</a:t>
            </a:r>
            <a:r>
              <a:rPr lang="zh-CN" altLang="en-US" sz="3600" dirty="0">
                <a:latin typeface="微软雅黑" panose="020B0503020204020204" pitchFamily="34" charset="-122"/>
                <a:ea typeface="微软雅黑" panose="020B0503020204020204" pitchFamily="34" charset="-122"/>
              </a:rPr>
              <a:t>）领域分析法</a:t>
            </a:r>
          </a:p>
          <a:p>
            <a:endParaRPr lang="zh-CN" altLang="en-US" sz="3600" dirty="0">
              <a:latin typeface="微软雅黑" panose="020B0503020204020204" pitchFamily="34" charset="-122"/>
              <a:ea typeface="微软雅黑" panose="020B0503020204020204" pitchFamily="34" charset="-122"/>
            </a:endParaRPr>
          </a:p>
          <a:p>
            <a:endParaRPr lang="zh-CN" altLang="en-US" sz="3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105635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7">
            <a:extLst>
              <a:ext uri="{FF2B5EF4-FFF2-40B4-BE49-F238E27FC236}">
                <a16:creationId xmlns:a16="http://schemas.microsoft.com/office/drawing/2014/main" id="{463B504A-F01D-48CE-8537-DD43ABB8F2FB}"/>
              </a:ext>
            </a:extLst>
          </p:cNvPr>
          <p:cNvPicPr>
            <a:picLocks noChangeAspect="1"/>
          </p:cNvPicPr>
          <p:nvPr/>
        </p:nvPicPr>
        <p:blipFill>
          <a:blip r:embed="rId2">
            <a:extLst>
              <a:ext uri="{28A0092B-C50C-407E-A947-70E740481C1C}">
                <a14:useLocalDpi xmlns:a14="http://schemas.microsoft.com/office/drawing/2010/main" val="0"/>
              </a:ext>
            </a:extLst>
          </a:blip>
          <a:srcRect t="32754" b="32754"/>
          <a:stretch>
            <a:fillRect/>
          </a:stretch>
        </p:blipFill>
        <p:spPr>
          <a:xfrm>
            <a:off x="556384" y="3904615"/>
            <a:ext cx="10895965" cy="2407285"/>
          </a:xfrm>
          <a:prstGeom prst="rect">
            <a:avLst/>
          </a:prstGeom>
        </p:spPr>
      </p:pic>
      <p:sp>
        <p:nvSpPr>
          <p:cNvPr id="6" name="矩形 5">
            <a:extLst>
              <a:ext uri="{FF2B5EF4-FFF2-40B4-BE49-F238E27FC236}">
                <a16:creationId xmlns:a16="http://schemas.microsoft.com/office/drawing/2014/main" id="{00288D16-527E-4A71-865A-9E8727ACA3B7}"/>
              </a:ext>
            </a:extLst>
          </p:cNvPr>
          <p:cNvSpPr/>
          <p:nvPr/>
        </p:nvSpPr>
        <p:spPr>
          <a:xfrm>
            <a:off x="556383" y="3913187"/>
            <a:ext cx="10895965" cy="2390140"/>
          </a:xfrm>
          <a:prstGeom prst="rect">
            <a:avLst/>
          </a:prstGeom>
          <a:solidFill>
            <a:srgbClr val="264D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charset="-122"/>
              <a:cs typeface="+mn-cs"/>
            </a:endParaRPr>
          </a:p>
        </p:txBody>
      </p:sp>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用例图的主要作用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(1)	</a:t>
            </a:r>
            <a:r>
              <a:rPr lang="zh-CN" altLang="en-US" dirty="0"/>
              <a:t>用来描述将要开发系统的功能需求和系统的使用场景。</a:t>
            </a:r>
          </a:p>
          <a:p>
            <a:r>
              <a:rPr lang="en-US" altLang="zh-CN" dirty="0"/>
              <a:t>(2)	</a:t>
            </a:r>
            <a:r>
              <a:rPr lang="zh-CN" altLang="en-US" dirty="0"/>
              <a:t>作为设计和开发过程的基础，促进各阶段开发工作的进展。</a:t>
            </a:r>
          </a:p>
          <a:p>
            <a:r>
              <a:rPr lang="en-US" altLang="zh-CN" dirty="0"/>
              <a:t>(3)	</a:t>
            </a:r>
            <a:r>
              <a:rPr lang="zh-CN" altLang="en-US" dirty="0"/>
              <a:t>用于验证与确认系统需求。</a:t>
            </a:r>
          </a:p>
          <a:p>
            <a:endParaRPr lang="zh-CN" altLang="en-US" dirty="0"/>
          </a:p>
        </p:txBody>
      </p:sp>
    </p:spTree>
    <p:extLst>
      <p:ext uri="{BB962C8B-B14F-4D97-AF65-F5344CB8AC3E}">
        <p14:creationId xmlns:p14="http://schemas.microsoft.com/office/powerpoint/2010/main" val="10697599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顺序图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7447757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顺序图定义：</a:t>
            </a:r>
          </a:p>
        </p:txBody>
      </p:sp>
      <p:sp>
        <p:nvSpPr>
          <p:cNvPr id="3" name="内容占位符 2"/>
          <p:cNvSpPr>
            <a:spLocks noGrp="1"/>
          </p:cNvSpPr>
          <p:nvPr>
            <p:ph idx="1"/>
          </p:nvPr>
        </p:nvSpPr>
        <p:spPr>
          <a:xfrm>
            <a:off x="608330" y="1490345"/>
            <a:ext cx="10968990" cy="1973580"/>
          </a:xfrm>
          <a:ln>
            <a:solidFill>
              <a:schemeClr val="tx1"/>
            </a:solidFill>
          </a:ln>
        </p:spPr>
        <p:txBody>
          <a:bodyPr/>
          <a:lstStyle/>
          <a:p>
            <a:pPr marL="0" indent="0">
              <a:buNone/>
            </a:pPr>
            <a:r>
              <a:rPr lang="zh-CN" altLang="en-US" dirty="0"/>
              <a:t>顺序图(</a:t>
            </a:r>
            <a:r>
              <a:rPr lang="zh-CN" altLang="en-US" dirty="0">
                <a:solidFill>
                  <a:srgbClr val="FF0000"/>
                </a:solidFill>
              </a:rPr>
              <a:t>Sequence Diagram</a:t>
            </a:r>
            <a:r>
              <a:rPr lang="zh-CN" altLang="en-US" dirty="0"/>
              <a:t>)是强调消息</a:t>
            </a:r>
            <a:r>
              <a:rPr lang="zh-CN" altLang="en-US" dirty="0">
                <a:solidFill>
                  <a:srgbClr val="FF0000"/>
                </a:solidFill>
              </a:rPr>
              <a:t>时间顺序</a:t>
            </a:r>
            <a:r>
              <a:rPr lang="zh-CN" altLang="en-US" dirty="0"/>
              <a:t>的交互图,它描述了对象之间传送消息的时间顺序,用于表示用例中的行为顺序。</a:t>
            </a:r>
          </a:p>
          <a:p>
            <a:pPr marL="0" indent="0">
              <a:buNone/>
            </a:pPr>
            <a:r>
              <a:rPr lang="zh-CN" altLang="en-US" dirty="0"/>
              <a:t>顺序图将交互关系表示为一个二维图。横向轴代表了在协作中各独立对象的类元角色。纵向轴是时间轴,时间沿竖线向下延伸。</a:t>
            </a:r>
          </a:p>
        </p:txBody>
      </p:sp>
      <p:pic>
        <p:nvPicPr>
          <p:cNvPr id="4" name="图片 3"/>
          <p:cNvPicPr>
            <a:picLocks noChangeAspect="1"/>
          </p:cNvPicPr>
          <p:nvPr>
            <p:custDataLst>
              <p:tags r:id="rId2"/>
            </p:custDataLst>
          </p:nvPr>
        </p:nvPicPr>
        <p:blipFill>
          <a:blip r:embed="rId4"/>
          <a:stretch>
            <a:fillRect/>
          </a:stretch>
        </p:blipFill>
        <p:spPr>
          <a:xfrm>
            <a:off x="5596255" y="3164840"/>
            <a:ext cx="4622800" cy="3296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顺序图用途</a:t>
            </a:r>
          </a:p>
        </p:txBody>
      </p:sp>
      <p:sp>
        <p:nvSpPr>
          <p:cNvPr id="3" name="内容占位符 2"/>
          <p:cNvSpPr>
            <a:spLocks noGrp="1"/>
          </p:cNvSpPr>
          <p:nvPr>
            <p:ph idx="1"/>
          </p:nvPr>
        </p:nvSpPr>
        <p:spPr>
          <a:xfrm>
            <a:off x="838200" y="1825625"/>
            <a:ext cx="10515600" cy="3689055"/>
          </a:xfrm>
          <a:ln>
            <a:solidFill>
              <a:schemeClr val="tx1"/>
            </a:solidFill>
          </a:ln>
        </p:spPr>
        <p:txBody>
          <a:bodyPr>
            <a:normAutofit/>
          </a:bodyPr>
          <a:lstStyle/>
          <a:p>
            <a:pPr marL="0" indent="0">
              <a:buNone/>
            </a:pPr>
            <a:r>
              <a:rPr lang="zh-CN" altLang="en-US" sz="2400" dirty="0"/>
              <a:t>顺序图主要用于按照交互发生的一系列</a:t>
            </a:r>
            <a:r>
              <a:rPr lang="zh-CN" altLang="en-US" sz="2400" dirty="0">
                <a:solidFill>
                  <a:srgbClr val="FF0000"/>
                </a:solidFill>
              </a:rPr>
              <a:t>顺序</a:t>
            </a:r>
            <a:r>
              <a:rPr lang="zh-CN" altLang="en-US" sz="2400" dirty="0"/>
              <a:t>，显示对象之间的这些</a:t>
            </a:r>
            <a:r>
              <a:rPr lang="zh-CN" altLang="en-US" sz="2400" dirty="0">
                <a:solidFill>
                  <a:srgbClr val="FF0000"/>
                </a:solidFill>
              </a:rPr>
              <a:t>交互</a:t>
            </a:r>
            <a:r>
              <a:rPr lang="zh-CN" altLang="en-US" sz="2400" dirty="0"/>
              <a:t>。除记录组织的当前事件外，一个业务级的顺序图能被当作一个需求文件使用,为实现一个未来系统传递需求。在项目的需求阶段,分析师能通过提供一个更加正式层次的表达,把用例带入下一层次。</a:t>
            </a:r>
          </a:p>
          <a:p>
            <a:pPr marL="0" indent="0">
              <a:buNone/>
            </a:pPr>
            <a:endParaRPr lang="en-US" altLang="zh-CN" sz="2400" dirty="0"/>
          </a:p>
          <a:p>
            <a:pPr marL="0" indent="0">
              <a:buNone/>
            </a:pPr>
            <a:r>
              <a:rPr lang="en-US" altLang="zh-CN" sz="2400" dirty="0" err="1"/>
              <a:t>顺序图的主要用途之一,是把用</a:t>
            </a:r>
            <a:r>
              <a:rPr lang="en-US" altLang="zh-CN" sz="2400" dirty="0" err="1">
                <a:solidFill>
                  <a:srgbClr val="FF0000"/>
                </a:solidFill>
              </a:rPr>
              <a:t>例表达的需求</a:t>
            </a:r>
            <a:r>
              <a:rPr lang="en-US" altLang="zh-CN" sz="2400" dirty="0" err="1"/>
              <a:t>,转化为进</a:t>
            </a:r>
            <a:r>
              <a:rPr lang="zh-CN" altLang="en-US" sz="2400" dirty="0"/>
              <a:t>一</a:t>
            </a:r>
            <a:r>
              <a:rPr lang="en-US" altLang="zh-CN" sz="2400" dirty="0" err="1"/>
              <a:t>步、更加</a:t>
            </a:r>
            <a:r>
              <a:rPr lang="en-US" altLang="zh-CN" sz="2400" dirty="0" err="1">
                <a:solidFill>
                  <a:srgbClr val="FF0000"/>
                </a:solidFill>
              </a:rPr>
              <a:t>正式层次</a:t>
            </a:r>
            <a:r>
              <a:rPr lang="en-US" altLang="zh-CN" sz="2400" dirty="0" err="1"/>
              <a:t>的</a:t>
            </a:r>
            <a:r>
              <a:rPr lang="en-US" altLang="zh-CN" sz="2400" dirty="0" err="1">
                <a:solidFill>
                  <a:srgbClr val="FF0000"/>
                </a:solidFill>
              </a:rPr>
              <a:t>精细表达</a:t>
            </a:r>
            <a:r>
              <a:rPr lang="en-US" altLang="zh-CN" sz="2400" dirty="0" err="1"/>
              <a:t>。用例常常被细化为一个或者更多的顺序图。顺序图还能用来记录</a:t>
            </a:r>
            <a:r>
              <a:rPr lang="zh-CN" altLang="en-US" sz="2400" dirty="0"/>
              <a:t>一</a:t>
            </a:r>
            <a:r>
              <a:rPr lang="en-US" altLang="zh-CN" sz="2400" dirty="0" err="1"/>
              <a:t>个存在系统</a:t>
            </a:r>
            <a:r>
              <a:rPr lang="en-US" altLang="zh-CN" sz="2400" dirty="0"/>
              <a:t>(</a:t>
            </a:r>
            <a:r>
              <a:rPr lang="en-US" altLang="zh-CN" sz="2400" dirty="0" err="1"/>
              <a:t>称它为“遗产</a:t>
            </a:r>
            <a:r>
              <a:rPr lang="en-US" altLang="zh-CN" sz="2400" dirty="0"/>
              <a:t>”)</a:t>
            </a:r>
            <a:r>
              <a:rPr lang="en-US" altLang="zh-CN" sz="2400" dirty="0" err="1"/>
              <a:t>的对象现在如何交互。当把这个系统移交给另一个人或组织时,这个文档很有用</a:t>
            </a:r>
            <a:r>
              <a:rPr lang="en-US" altLang="zh-CN"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顺序图与用例图和类图之间关系</a:t>
            </a:r>
          </a:p>
        </p:txBody>
      </p:sp>
      <p:sp>
        <p:nvSpPr>
          <p:cNvPr id="3" name="内容占位符 2"/>
          <p:cNvSpPr>
            <a:spLocks noGrp="1"/>
          </p:cNvSpPr>
          <p:nvPr>
            <p:ph idx="1"/>
          </p:nvPr>
        </p:nvSpPr>
        <p:spPr>
          <a:xfrm>
            <a:off x="498835" y="1523967"/>
            <a:ext cx="10515600" cy="2015748"/>
          </a:xfrm>
          <a:ln>
            <a:solidFill>
              <a:schemeClr val="tx1"/>
            </a:solidFill>
          </a:ln>
        </p:spPr>
        <p:txBody>
          <a:bodyPr/>
          <a:lstStyle/>
          <a:p>
            <a:pPr marL="0" indent="0">
              <a:buNone/>
            </a:pPr>
            <a:r>
              <a:rPr lang="zh-CN" altLang="en-US" sz="2400" dirty="0"/>
              <a:t>Java应用程序由许多类所构成,是Java实现面向对象应用程序的核心。</a:t>
            </a:r>
          </a:p>
          <a:p>
            <a:pPr marL="0" indent="0">
              <a:buNone/>
            </a:pPr>
            <a:r>
              <a:rPr lang="zh-CN" altLang="en-US" sz="2400" dirty="0">
                <a:solidFill>
                  <a:srgbClr val="FF0000"/>
                </a:solidFill>
              </a:rPr>
              <a:t>类图</a:t>
            </a:r>
            <a:r>
              <a:rPr lang="zh-CN" altLang="en-US" sz="2400" dirty="0"/>
              <a:t>主要描述Java应用程序中各种类之间的</a:t>
            </a:r>
            <a:r>
              <a:rPr lang="zh-CN" altLang="en-US" sz="2400" dirty="0">
                <a:solidFill>
                  <a:srgbClr val="FF0000"/>
                </a:solidFill>
              </a:rPr>
              <a:t>相互静态关系</a:t>
            </a:r>
            <a:r>
              <a:rPr lang="zh-CN" altLang="en-US" sz="2400" dirty="0"/>
              <a:t>，如类的继承、抽象、接口及各种关联。但这些远远不够，还必须描述各种类相互之间的协作关系、动态关系，如时间序列上的交互行为。其中,UML顺序图就是用来描述</a:t>
            </a:r>
            <a:r>
              <a:rPr lang="zh-CN" altLang="en-US" sz="2400" dirty="0">
                <a:solidFill>
                  <a:srgbClr val="FF0000"/>
                </a:solidFill>
              </a:rPr>
              <a:t>类与类之间</a:t>
            </a:r>
            <a:r>
              <a:rPr lang="zh-CN" altLang="en-US" sz="2400" dirty="0"/>
              <a:t>的</a:t>
            </a:r>
            <a:r>
              <a:rPr lang="zh-CN" altLang="en-US" sz="2400" dirty="0">
                <a:solidFill>
                  <a:srgbClr val="FF0000"/>
                </a:solidFill>
              </a:rPr>
              <a:t>方法调用</a:t>
            </a:r>
            <a:r>
              <a:rPr lang="zh-CN" altLang="en-US" sz="2400" dirty="0"/>
              <a:t>过程(或</a:t>
            </a:r>
            <a:r>
              <a:rPr lang="zh-CN" altLang="en-US" sz="2400" dirty="0">
                <a:solidFill>
                  <a:srgbClr val="FF0000"/>
                </a:solidFill>
              </a:rPr>
              <a:t>消息发送</a:t>
            </a:r>
            <a:r>
              <a:rPr lang="zh-CN" altLang="en-US" sz="2400" dirty="0"/>
              <a:t>)是如何实现的。</a:t>
            </a:r>
          </a:p>
          <a:p>
            <a:pPr marL="0" indent="0">
              <a:buNone/>
            </a:pPr>
            <a:endParaRPr lang="zh-CN" altLang="en-US" dirty="0"/>
          </a:p>
        </p:txBody>
      </p:sp>
      <p:pic>
        <p:nvPicPr>
          <p:cNvPr id="5" name="图片 4"/>
          <p:cNvPicPr>
            <a:picLocks noChangeAspect="1"/>
          </p:cNvPicPr>
          <p:nvPr/>
        </p:nvPicPr>
        <p:blipFill>
          <a:blip r:embed="rId3"/>
          <a:stretch>
            <a:fillRect/>
          </a:stretch>
        </p:blipFill>
        <p:spPr>
          <a:xfrm>
            <a:off x="5992305" y="3633983"/>
            <a:ext cx="4749885" cy="30274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顺序图的基本内容</a:t>
            </a:r>
          </a:p>
        </p:txBody>
      </p:sp>
      <p:sp>
        <p:nvSpPr>
          <p:cNvPr id="3" name="内容占位符 2"/>
          <p:cNvSpPr>
            <a:spLocks noGrp="1"/>
          </p:cNvSpPr>
          <p:nvPr>
            <p:ph idx="1"/>
          </p:nvPr>
        </p:nvSpPr>
        <p:spPr>
          <a:xfrm>
            <a:off x="1078374" y="1690688"/>
            <a:ext cx="8395564" cy="3145263"/>
          </a:xfrm>
          <a:ln>
            <a:solidFill>
              <a:schemeClr val="tx1"/>
            </a:solidFill>
          </a:ln>
        </p:spPr>
        <p:txBody>
          <a:bodyPr>
            <a:noAutofit/>
          </a:bodyPr>
          <a:lstStyle/>
          <a:p>
            <a:pPr marL="0" indent="0">
              <a:buNone/>
            </a:pPr>
            <a:r>
              <a:rPr lang="zh-CN" altLang="en-US" sz="2400" dirty="0"/>
              <a:t>顺序图中包括的建模元素主要有:</a:t>
            </a:r>
          </a:p>
          <a:p>
            <a:pPr marL="0" indent="0">
              <a:buNone/>
            </a:pPr>
            <a:r>
              <a:rPr lang="en-US" altLang="zh-CN" sz="2400" dirty="0"/>
              <a:t>	1.</a:t>
            </a:r>
            <a:r>
              <a:rPr lang="en-US" altLang="zh-CN" sz="2400" dirty="0">
                <a:sym typeface="+mn-ea"/>
              </a:rPr>
              <a:t>角色(Actor):</a:t>
            </a:r>
            <a:r>
              <a:rPr lang="en-US" altLang="zh-CN" sz="2400" dirty="0" err="1">
                <a:sym typeface="+mn-ea"/>
              </a:rPr>
              <a:t>可以是人或其他的系统或者其子系统</a:t>
            </a:r>
            <a:r>
              <a:rPr lang="en-US" altLang="zh-CN" sz="2400" dirty="0">
                <a:sym typeface="+mn-ea"/>
              </a:rPr>
              <a:t>。</a:t>
            </a:r>
            <a:endParaRPr lang="en-US" altLang="zh-CN" sz="2400" dirty="0"/>
          </a:p>
          <a:p>
            <a:pPr marL="0" indent="0">
              <a:buNone/>
            </a:pPr>
            <a:r>
              <a:rPr lang="en-US" altLang="zh-CN" sz="2400" dirty="0"/>
              <a:t>	2.</a:t>
            </a:r>
            <a:r>
              <a:rPr lang="en-US" altLang="zh-CN" sz="2400" dirty="0">
                <a:sym typeface="+mn-ea"/>
              </a:rPr>
              <a:t>对象(Object)</a:t>
            </a:r>
            <a:endParaRPr lang="en-US" altLang="zh-CN" sz="2400" dirty="0"/>
          </a:p>
          <a:p>
            <a:pPr marL="0" indent="0">
              <a:buNone/>
            </a:pPr>
            <a:r>
              <a:rPr lang="en-US" altLang="zh-CN" sz="2400" dirty="0"/>
              <a:t>	3.</a:t>
            </a:r>
            <a:r>
              <a:rPr lang="en-US" altLang="zh-CN" sz="2400" dirty="0">
                <a:sym typeface="+mn-ea"/>
              </a:rPr>
              <a:t>生命线(Lifeline)</a:t>
            </a:r>
            <a:endParaRPr lang="en-US" altLang="zh-CN" sz="2400" dirty="0"/>
          </a:p>
          <a:p>
            <a:pPr marL="0" indent="0">
              <a:buNone/>
            </a:pPr>
            <a:r>
              <a:rPr lang="en-US" altLang="zh-CN" sz="2400" dirty="0"/>
              <a:t>	4.</a:t>
            </a:r>
            <a:r>
              <a:rPr lang="en-US" altLang="zh-CN" sz="2400" dirty="0">
                <a:sym typeface="+mn-ea"/>
              </a:rPr>
              <a:t>激活(Activation)</a:t>
            </a:r>
            <a:endParaRPr lang="en-US" altLang="zh-CN" sz="2400" dirty="0"/>
          </a:p>
          <a:p>
            <a:pPr marL="0" indent="0">
              <a:buNone/>
            </a:pPr>
            <a:r>
              <a:rPr lang="en-US" altLang="zh-CN" sz="2400" dirty="0"/>
              <a:t>	5.</a:t>
            </a:r>
            <a:r>
              <a:rPr lang="en-US" altLang="zh-CN" sz="2400" dirty="0">
                <a:sym typeface="+mn-ea"/>
              </a:rPr>
              <a:t>消息(Message)</a:t>
            </a:r>
            <a:endParaRPr lang="en-US" altLang="zh-CN" sz="2400" dirty="0"/>
          </a:p>
          <a:p>
            <a:pPr marL="0" indent="0">
              <a:buNone/>
            </a:pPr>
            <a:endParaRPr lang="en-US" altLang="zh-CN"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对象定义</a:t>
            </a:r>
          </a:p>
        </p:txBody>
      </p:sp>
      <p:sp>
        <p:nvSpPr>
          <p:cNvPr id="3" name="内容占位符 2"/>
          <p:cNvSpPr>
            <a:spLocks noGrp="1"/>
          </p:cNvSpPr>
          <p:nvPr>
            <p:ph idx="1"/>
          </p:nvPr>
        </p:nvSpPr>
        <p:spPr>
          <a:xfrm>
            <a:off x="838200" y="1825625"/>
            <a:ext cx="10515600" cy="2708668"/>
          </a:xfrm>
          <a:ln>
            <a:solidFill>
              <a:schemeClr val="tx1"/>
            </a:solidFill>
          </a:ln>
        </p:spPr>
        <p:txBody>
          <a:bodyPr/>
          <a:lstStyle/>
          <a:p>
            <a:pPr marL="0" indent="0">
              <a:buNone/>
            </a:pPr>
            <a:endParaRPr lang="zh-CN" altLang="en-US" sz="2400" dirty="0"/>
          </a:p>
          <a:p>
            <a:pPr marL="0" indent="0">
              <a:buNone/>
            </a:pPr>
            <a:endParaRPr lang="zh-CN" altLang="en-US" sz="2400" dirty="0"/>
          </a:p>
          <a:p>
            <a:pPr marL="0" indent="0">
              <a:buNone/>
            </a:pPr>
            <a:r>
              <a:rPr lang="zh-CN" altLang="en-US" sz="2400" dirty="0"/>
              <a:t>顺序图中的对象(Object)在概念上和它在类图中的定义是一致的,它们之间可以进行交互,交互的顺序按</a:t>
            </a:r>
            <a:r>
              <a:rPr lang="zh-CN" altLang="en-US" sz="2400" dirty="0">
                <a:solidFill>
                  <a:srgbClr val="FF0000"/>
                </a:solidFill>
              </a:rPr>
              <a:t>时间的顺序</a:t>
            </a:r>
            <a:r>
              <a:rPr lang="zh-CN" altLang="en-US" sz="2400" dirty="0"/>
              <a:t>。在顺序图中对象用矩形框表示,</a:t>
            </a:r>
            <a:r>
              <a:rPr lang="zh-CN" altLang="en-US" sz="2400" dirty="0">
                <a:solidFill>
                  <a:srgbClr val="FF0000"/>
                </a:solidFill>
              </a:rPr>
              <a:t>对象名带有下划线</a:t>
            </a:r>
            <a:r>
              <a:rPr lang="zh-CN" altLang="en-US"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对象的三种命名方式</a:t>
            </a:r>
          </a:p>
        </p:txBody>
      </p:sp>
      <p:sp>
        <p:nvSpPr>
          <p:cNvPr id="5" name="文本框 4"/>
          <p:cNvSpPr txBox="1"/>
          <p:nvPr/>
        </p:nvSpPr>
        <p:spPr>
          <a:xfrm>
            <a:off x="238153" y="2207259"/>
            <a:ext cx="4309745" cy="2951898"/>
          </a:xfrm>
          <a:prstGeom prst="rect">
            <a:avLst/>
          </a:prstGeom>
          <a:noFill/>
          <a:ln>
            <a:solidFill>
              <a:schemeClr val="tx1"/>
            </a:solidFill>
          </a:ln>
        </p:spPr>
        <p:txBody>
          <a:bodyPr wrap="square" rtlCol="0" anchor="t">
            <a:spAutoFit/>
          </a:bodyPr>
          <a:lstStyle/>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第一种方式包括对象名和它所属的类名,中间用冒号隔开;</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第二种方式只显示对象名不显示类名;</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第三种方式只显示类名不显示对象名,即表示它是一个匿名对象,这样参与交互的并不限于特定的对象，而是适应于该类的任何对象。</a:t>
            </a:r>
          </a:p>
        </p:txBody>
      </p:sp>
      <p:sp>
        <p:nvSpPr>
          <p:cNvPr id="6" name="文本框 5"/>
          <p:cNvSpPr txBox="1"/>
          <p:nvPr/>
        </p:nvSpPr>
        <p:spPr>
          <a:xfrm>
            <a:off x="4889500" y="1510030"/>
            <a:ext cx="7302500" cy="36830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下图中最外层是框架元素,对于顺序图,图的标签由文字“sd"开始。</a:t>
            </a:r>
          </a:p>
        </p:txBody>
      </p:sp>
      <p:pic>
        <p:nvPicPr>
          <p:cNvPr id="9" name="内容占位符 8"/>
          <p:cNvPicPr>
            <a:picLocks noGrp="1" noChangeAspect="1"/>
          </p:cNvPicPr>
          <p:nvPr>
            <p:ph idx="1"/>
          </p:nvPr>
        </p:nvPicPr>
        <p:blipFill>
          <a:blip r:embed="rId3"/>
          <a:stretch>
            <a:fillRect/>
          </a:stretch>
        </p:blipFill>
        <p:spPr>
          <a:xfrm>
            <a:off x="4547898" y="2095182"/>
            <a:ext cx="7510145" cy="40551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对象建模的原则</a:t>
            </a:r>
          </a:p>
        </p:txBody>
      </p:sp>
      <p:sp>
        <p:nvSpPr>
          <p:cNvPr id="3" name="内容占位符 2"/>
          <p:cNvSpPr>
            <a:spLocks noGrp="1"/>
          </p:cNvSpPr>
          <p:nvPr>
            <p:ph idx="1"/>
          </p:nvPr>
        </p:nvSpPr>
        <p:spPr>
          <a:xfrm>
            <a:off x="608400" y="1413565"/>
            <a:ext cx="10969200" cy="4759200"/>
          </a:xfrm>
        </p:spPr>
        <p:txBody>
          <a:bodyPr/>
          <a:lstStyle/>
          <a:p>
            <a:pPr marL="0" indent="0">
              <a:buNone/>
            </a:pPr>
            <a:r>
              <a:rPr lang="zh-CN" altLang="en-US" dirty="0"/>
              <a:t>对象是在交互的过程中被对象的左右顺序并不重要,但是为了图的清晰整洁,通常应遵循以下原则。</a:t>
            </a:r>
          </a:p>
          <a:p>
            <a:pPr marL="0" indent="0">
              <a:buNone/>
            </a:pPr>
            <a:r>
              <a:rPr lang="zh-CN" altLang="en-US" dirty="0"/>
              <a:t>(1)把交互频繁的对象尽可能地靠拢。</a:t>
            </a:r>
          </a:p>
          <a:p>
            <a:pPr marL="0" indent="0">
              <a:buNone/>
            </a:pPr>
            <a:r>
              <a:rPr lang="zh-CN" altLang="en-US" dirty="0"/>
              <a:t>(2)把初始化整个交互活动的对象(有时是一个参与者)放置在最左边。创建的。如图对象Objectl和Object2的位置不同。</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4886228" y="3706495"/>
            <a:ext cx="5212278" cy="3128390"/>
          </a:xfrm>
          <a:prstGeom prst="rect">
            <a:avLst/>
          </a:prstGeom>
        </p:spPr>
      </p:pic>
      <p:sp>
        <p:nvSpPr>
          <p:cNvPr id="5" name="文本框 4"/>
          <p:cNvSpPr txBox="1"/>
          <p:nvPr/>
        </p:nvSpPr>
        <p:spPr>
          <a:xfrm>
            <a:off x="608330" y="3706495"/>
            <a:ext cx="4091305" cy="2168525"/>
          </a:xfrm>
          <a:prstGeom prst="rect">
            <a:avLst/>
          </a:prstGeom>
          <a:noFill/>
          <a:ln>
            <a:solidFill>
              <a:schemeClr val="tx1"/>
            </a:solidFill>
          </a:ln>
        </p:spPr>
        <p:txBody>
          <a:bodyPr wrap="square" rtlCol="0" anchor="t">
            <a:spAutoFit/>
          </a:bodyPr>
          <a:lstStyle/>
          <a:p>
            <a:pPr fontAlgn="auto">
              <a:lnSpc>
                <a:spcPct val="150000"/>
              </a:lnSpc>
            </a:pPr>
            <a:r>
              <a:rPr lang="zh-CN" altLang="en-US" dirty="0">
                <a:latin typeface="微软雅黑" panose="020B0503020204020204" pitchFamily="34" charset="-122"/>
                <a:ea typeface="微软雅黑" panose="020B0503020204020204" pitchFamily="34" charset="-122"/>
              </a:rPr>
              <a:t>若对象置于顺序图的</a:t>
            </a:r>
            <a:r>
              <a:rPr lang="zh-CN" altLang="en-US" dirty="0">
                <a:solidFill>
                  <a:srgbClr val="FF0000"/>
                </a:solidFill>
                <a:latin typeface="微软雅黑" panose="020B0503020204020204" pitchFamily="34" charset="-122"/>
                <a:ea typeface="微软雅黑" panose="020B0503020204020204" pitchFamily="34" charset="-122"/>
              </a:rPr>
              <a:t>顶部</a:t>
            </a:r>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交互初</a:t>
            </a:r>
            <a:r>
              <a:rPr lang="zh-CN" altLang="en-US" dirty="0">
                <a:latin typeface="微软雅黑" panose="020B0503020204020204" pitchFamily="34" charset="-122"/>
                <a:ea typeface="微软雅黑" panose="020B0503020204020204" pitchFamily="34" charset="-122"/>
              </a:rPr>
              <a:t>对象就已经存在,若对象的位置</a:t>
            </a:r>
            <a:r>
              <a:rPr lang="zh-CN" altLang="en-US" dirty="0">
                <a:solidFill>
                  <a:srgbClr val="FF0000"/>
                </a:solidFill>
                <a:latin typeface="微软雅黑" panose="020B0503020204020204" pitchFamily="34" charset="-122"/>
                <a:ea typeface="微软雅黑" panose="020B0503020204020204" pitchFamily="34" charset="-122"/>
              </a:rPr>
              <a:t>不在顶端</a:t>
            </a:r>
            <a:r>
              <a:rPr lang="zh-CN" altLang="en-US" dirty="0">
                <a:latin typeface="微软雅黑" panose="020B0503020204020204" pitchFamily="34" charset="-122"/>
                <a:ea typeface="微软雅黑" panose="020B0503020204020204" pitchFamily="34" charset="-122"/>
              </a:rPr>
              <a:t>，则表示对象是在</a:t>
            </a:r>
            <a:r>
              <a:rPr lang="zh-CN" altLang="en-US" dirty="0">
                <a:solidFill>
                  <a:srgbClr val="FF0000"/>
                </a:solidFill>
                <a:latin typeface="微软雅黑" panose="020B0503020204020204" pitchFamily="34" charset="-122"/>
                <a:ea typeface="微软雅黑" panose="020B0503020204020204" pitchFamily="34" charset="-122"/>
              </a:rPr>
              <a:t>交互的过程中被创建的</a:t>
            </a:r>
            <a:r>
              <a:rPr lang="zh-CN" altLang="en-US" dirty="0">
                <a:latin typeface="微软雅黑" panose="020B0503020204020204" pitchFamily="34" charset="-122"/>
                <a:ea typeface="微软雅黑" panose="020B0503020204020204" pitchFamily="34" charset="-122"/>
              </a:rPr>
              <a:t>。如图所示的对象Objectl和Object2的位置不同。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生命线</a:t>
            </a:r>
          </a:p>
        </p:txBody>
      </p:sp>
      <p:sp>
        <p:nvSpPr>
          <p:cNvPr id="3" name="内容占位符 2"/>
          <p:cNvSpPr>
            <a:spLocks noGrp="1"/>
          </p:cNvSpPr>
          <p:nvPr>
            <p:ph idx="1"/>
          </p:nvPr>
        </p:nvSpPr>
        <p:spPr>
          <a:xfrm>
            <a:off x="838200" y="1825625"/>
            <a:ext cx="10515600" cy="3311983"/>
          </a:xfrm>
          <a:ln>
            <a:solidFill>
              <a:schemeClr val="tx1"/>
            </a:solidFill>
          </a:ln>
        </p:spPr>
        <p:txBody>
          <a:bodyPr/>
          <a:lstStyle/>
          <a:p>
            <a:r>
              <a:rPr lang="zh-CN" altLang="en-US" dirty="0"/>
              <a:t>生命线(LifeLine)代表顺序图中对象在一段时间内的存在。生命线在顺序图中表示为从对象图标底部中心位置向下延伸的一条</a:t>
            </a:r>
            <a:r>
              <a:rPr lang="zh-CN" altLang="en-US" dirty="0">
                <a:solidFill>
                  <a:srgbClr val="FF0000"/>
                </a:solidFill>
              </a:rPr>
              <a:t>虚线</a:t>
            </a:r>
            <a:r>
              <a:rPr lang="zh-CN" altLang="en-US" dirty="0"/>
              <a:t>(但事实上UML2中定义的生命线可以用实线来表示)。</a:t>
            </a:r>
          </a:p>
          <a:p>
            <a:endParaRPr lang="zh-CN" altLang="en-US" dirty="0"/>
          </a:p>
          <a:p>
            <a:r>
              <a:rPr lang="zh-CN" altLang="en-US" dirty="0"/>
              <a:t>生命线是一个时间线,其所用的时间取决于交互持续的时间。每个对象的底部都带有生命线,对象与生命线结合在一起被称为对象的生命线。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激活期</a:t>
            </a:r>
          </a:p>
        </p:txBody>
      </p:sp>
      <p:sp>
        <p:nvSpPr>
          <p:cNvPr id="3" name="内容占位符 2"/>
          <p:cNvSpPr>
            <a:spLocks noGrp="1"/>
          </p:cNvSpPr>
          <p:nvPr>
            <p:ph idx="1"/>
          </p:nvPr>
        </p:nvSpPr>
        <p:spPr>
          <a:xfrm>
            <a:off x="608330" y="1490345"/>
            <a:ext cx="10968990" cy="2094230"/>
          </a:xfrm>
          <a:ln>
            <a:solidFill>
              <a:schemeClr val="tx1"/>
            </a:solidFill>
          </a:ln>
        </p:spPr>
        <p:txBody>
          <a:bodyPr>
            <a:normAutofit/>
          </a:bodyPr>
          <a:lstStyle/>
          <a:p>
            <a:r>
              <a:rPr lang="zh-CN" altLang="en-US" dirty="0"/>
              <a:t>激活期(Activation)也被称为</a:t>
            </a:r>
            <a:r>
              <a:rPr lang="zh-CN" altLang="en-US" dirty="0">
                <a:solidFill>
                  <a:srgbClr val="FF0000"/>
                </a:solidFill>
              </a:rPr>
              <a:t>控制焦点</a:t>
            </a:r>
            <a:r>
              <a:rPr lang="zh-CN" altLang="en-US" dirty="0"/>
              <a:t>,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如图所示。</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pic>
        <p:nvPicPr>
          <p:cNvPr id="4" name="图片 3"/>
          <p:cNvPicPr>
            <a:picLocks noChangeAspect="1"/>
          </p:cNvPicPr>
          <p:nvPr/>
        </p:nvPicPr>
        <p:blipFill>
          <a:blip r:embed="rId3"/>
          <a:stretch>
            <a:fillRect/>
          </a:stretch>
        </p:blipFill>
        <p:spPr>
          <a:xfrm>
            <a:off x="4749800" y="3217372"/>
            <a:ext cx="6025037" cy="3441238"/>
          </a:xfrm>
          <a:prstGeom prst="rect">
            <a:avLst/>
          </a:prstGeom>
        </p:spPr>
      </p:pic>
      <p:sp>
        <p:nvSpPr>
          <p:cNvPr id="5" name="文本框 4"/>
          <p:cNvSpPr txBox="1"/>
          <p:nvPr/>
        </p:nvSpPr>
        <p:spPr>
          <a:xfrm>
            <a:off x="608330" y="3584575"/>
            <a:ext cx="4125595" cy="2951898"/>
          </a:xfrm>
          <a:prstGeom prst="rect">
            <a:avLst/>
          </a:prstGeom>
          <a:noFill/>
          <a:ln>
            <a:solidFill>
              <a:schemeClr val="tx1"/>
            </a:solidFill>
          </a:ln>
        </p:spPr>
        <p:txBody>
          <a:bodyPr wrap="square" rtlCol="0" anchor="t">
            <a:spAutoFit/>
          </a:bodyPr>
          <a:lstStyle/>
          <a:p>
            <a:pPr marL="0" indent="0" fontAlgn="auto">
              <a:lnSpc>
                <a:spcPct val="150000"/>
              </a:lnSpc>
              <a:buNone/>
            </a:pPr>
            <a:r>
              <a:rPr lang="zh-CN" altLang="en-US" dirty="0">
                <a:latin typeface="微软雅黑" panose="020B0503020204020204" pitchFamily="34" charset="-122"/>
                <a:ea typeface="微软雅黑" panose="020B0503020204020204" pitchFamily="34" charset="-122"/>
                <a:sym typeface="+mn-ea"/>
              </a:rPr>
              <a:t>激活矩形的长度表示出</a:t>
            </a:r>
            <a:r>
              <a:rPr lang="zh-CN" altLang="en-US" dirty="0">
                <a:solidFill>
                  <a:srgbClr val="FF0000"/>
                </a:solidFill>
                <a:latin typeface="微软雅黑" panose="020B0503020204020204" pitchFamily="34" charset="-122"/>
                <a:ea typeface="微软雅黑" panose="020B0503020204020204" pitchFamily="34" charset="-122"/>
                <a:sym typeface="+mn-ea"/>
              </a:rPr>
              <a:t>激活的持续时间。</a:t>
            </a:r>
            <a:r>
              <a:rPr lang="zh-CN" altLang="en-US" dirty="0">
                <a:latin typeface="微软雅黑" panose="020B0503020204020204" pitchFamily="34" charset="-122"/>
                <a:ea typeface="微软雅黑" panose="020B0503020204020204" pitchFamily="34" charset="-122"/>
                <a:sym typeface="+mn-ea"/>
              </a:rPr>
              <a:t>矩形长度只是激活期长短的一个粗略表示，而没有精确的要求。持续时间通常以一种大概的、普通的方式来表示。这意味着生命线中的每一段虚线通常不会代表具体的时间单元,而是试图表示一般意义上的持续时间。</a:t>
            </a: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用例图的元素组成</a:t>
            </a:r>
          </a:p>
        </p:txBody>
      </p:sp>
      <p:graphicFrame>
        <p:nvGraphicFramePr>
          <p:cNvPr id="6" name="内容占位符 5">
            <a:extLst>
              <a:ext uri="{FF2B5EF4-FFF2-40B4-BE49-F238E27FC236}">
                <a16:creationId xmlns:a16="http://schemas.microsoft.com/office/drawing/2014/main" id="{3F4FF23F-78A8-42F3-B88C-EEBAF1E9CEA9}"/>
              </a:ext>
            </a:extLst>
          </p:cNvPr>
          <p:cNvGraphicFramePr>
            <a:graphicFrameLocks noGrp="1"/>
          </p:cNvGraphicFramePr>
          <p:nvPr>
            <p:ph idx="1"/>
            <p:extLst>
              <p:ext uri="{D42A27DB-BD31-4B8C-83A1-F6EECF244321}">
                <p14:modId xmlns:p14="http://schemas.microsoft.com/office/powerpoint/2010/main" val="314416184"/>
              </p:ext>
            </p:extLst>
          </p:nvPr>
        </p:nvGraphicFramePr>
        <p:xfrm>
          <a:off x="838200" y="1825625"/>
          <a:ext cx="10515600" cy="2086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utre 483">
            <a:extLst>
              <a:ext uri="{FF2B5EF4-FFF2-40B4-BE49-F238E27FC236}">
                <a16:creationId xmlns:a16="http://schemas.microsoft.com/office/drawing/2014/main" id="{13FA1257-11A0-48C3-994C-DB74768954EC}"/>
              </a:ext>
            </a:extLst>
          </p:cNvPr>
          <p:cNvPicPr/>
          <p:nvPr/>
        </p:nvPicPr>
        <p:blipFill>
          <a:blip r:embed="rId7"/>
          <a:stretch/>
        </p:blipFill>
        <p:spPr>
          <a:xfrm>
            <a:off x="5349083" y="3912124"/>
            <a:ext cx="5297707" cy="2716090"/>
          </a:xfrm>
          <a:prstGeom prst="rect">
            <a:avLst/>
          </a:prstGeom>
        </p:spPr>
      </p:pic>
      <p:sp>
        <p:nvSpPr>
          <p:cNvPr id="5" name="文本框 4">
            <a:extLst>
              <a:ext uri="{FF2B5EF4-FFF2-40B4-BE49-F238E27FC236}">
                <a16:creationId xmlns:a16="http://schemas.microsoft.com/office/drawing/2014/main" id="{5CA5CEC6-FD89-4B9D-9D7A-EA782C4EBFBB}"/>
              </a:ext>
            </a:extLst>
          </p:cNvPr>
          <p:cNvSpPr txBox="1"/>
          <p:nvPr/>
        </p:nvSpPr>
        <p:spPr>
          <a:xfrm>
            <a:off x="1338606" y="4251488"/>
            <a:ext cx="3908351"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从图</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中可以看出，所有的用例都放置在系统边界内，表明它属于一个系统。参与者则放在系统边界的外面，表明参与者并不属于系统。但是参与者负责直接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或间接地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驱动与其相关联的用例的执行。</a:t>
            </a:r>
          </a:p>
        </p:txBody>
      </p:sp>
    </p:spTree>
    <p:extLst>
      <p:ext uri="{BB962C8B-B14F-4D97-AF65-F5344CB8AC3E}">
        <p14:creationId xmlns:p14="http://schemas.microsoft.com/office/powerpoint/2010/main" val="12330191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a:t>
            </a:r>
          </a:p>
        </p:txBody>
      </p:sp>
      <p:sp>
        <p:nvSpPr>
          <p:cNvPr id="3" name="内容占位符 2"/>
          <p:cNvSpPr>
            <a:spLocks noGrp="1"/>
          </p:cNvSpPr>
          <p:nvPr>
            <p:ph idx="1"/>
          </p:nvPr>
        </p:nvSpPr>
        <p:spPr>
          <a:xfrm>
            <a:off x="838200" y="1825625"/>
            <a:ext cx="10515600" cy="3660775"/>
          </a:xfrm>
          <a:ln>
            <a:solidFill>
              <a:schemeClr val="tx1"/>
            </a:solidFill>
          </a:ln>
        </p:spPr>
        <p:txBody>
          <a:bodyPr>
            <a:normAutofit/>
          </a:bodyPr>
          <a:lstStyle/>
          <a:p>
            <a:pPr marL="0" indent="0">
              <a:buNone/>
            </a:pPr>
            <a:r>
              <a:rPr lang="zh-CN" altLang="en-US" sz="2400" dirty="0"/>
              <a:t>消息(Message)是</a:t>
            </a:r>
            <a:r>
              <a:rPr lang="zh-CN" altLang="en-US" sz="2400" dirty="0">
                <a:solidFill>
                  <a:srgbClr val="FF0000"/>
                </a:solidFill>
              </a:rPr>
              <a:t>对象之间某种形式的通信</a:t>
            </a:r>
            <a:r>
              <a:rPr lang="zh-CN" altLang="en-US" sz="2400" dirty="0"/>
              <a:t>,在垂直生命线之间,用带有箭头的线并附以消息表达式方式表示。它可以激发某个操作、唤起信号或导致目标对象的创建或撤销。</a:t>
            </a:r>
          </a:p>
          <a:p>
            <a:pPr marL="0" indent="0">
              <a:buNone/>
            </a:pPr>
            <a:r>
              <a:rPr lang="zh-CN" altLang="en-US" sz="2400" dirty="0"/>
              <a:t>一个对象到另一个对象的消息用跨越对象生命线的消息线表示。</a:t>
            </a:r>
          </a:p>
          <a:p>
            <a:pPr marL="0" indent="0">
              <a:buNone/>
            </a:pPr>
            <a:r>
              <a:rPr lang="zh-CN" altLang="en-US" sz="2400" dirty="0"/>
              <a:t>对象还可以发送消息给它自己,即消息线从自己的生命线出发又回到自已的生命线。</a:t>
            </a:r>
          </a:p>
          <a:p>
            <a:pPr marL="0" indent="0">
              <a:buNone/>
            </a:pPr>
            <a:r>
              <a:rPr lang="zh-CN" altLang="en-US" sz="2400" dirty="0"/>
              <a:t>UML用从一条生命线开始到另一条生命线结束的箭头来表示一个消息。消息在图中生命线的上下位置决定了它的传递时间。消息可以用消息名及参数来标识,也可带有顺序号。</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消息的表示</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sym typeface="+mn-ea"/>
              </a:rPr>
              <a:t>消息的一般表示方法如图所示。</a:t>
            </a:r>
            <a:endParaRPr lang="zh-CN" altLang="en-US" dirty="0"/>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r>
              <a:rPr lang="zh-CN" altLang="en-US" dirty="0">
                <a:sym typeface="+mn-ea"/>
              </a:rPr>
              <a:t>图中消息的阅读顺序是严格自上而下的。对象之间的交互是通过互发消息来实现的，一个对象可以请求或要求另一个对象做某件事件。消息从源对象指向目标对象,消息一旦发送便将控制从源对象转移到目标对象。</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619940" y="138483"/>
            <a:ext cx="5864860" cy="46215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消息的类型</a:t>
            </a:r>
            <a:r>
              <a:rPr lang="en-US" altLang="zh-CN"/>
              <a:t>	</a:t>
            </a:r>
          </a:p>
        </p:txBody>
      </p:sp>
      <p:sp>
        <p:nvSpPr>
          <p:cNvPr id="3" name="内容占位符 2"/>
          <p:cNvSpPr>
            <a:spLocks noGrp="1"/>
          </p:cNvSpPr>
          <p:nvPr>
            <p:ph idx="1"/>
          </p:nvPr>
        </p:nvSpPr>
        <p:spPr>
          <a:ln>
            <a:solidFill>
              <a:schemeClr val="tx1"/>
            </a:solidFill>
          </a:ln>
        </p:spPr>
        <p:txBody>
          <a:bodyPr>
            <a:normAutofit/>
          </a:bodyPr>
          <a:lstStyle/>
          <a:p>
            <a:pPr marL="0" indent="0">
              <a:buNone/>
            </a:pPr>
            <a:endParaRPr lang="zh-CN" altLang="en-US" dirty="0"/>
          </a:p>
          <a:p>
            <a:pPr marL="0" indent="0">
              <a:buNone/>
            </a:pPr>
            <a:endParaRPr lang="zh-CN" altLang="en-US" dirty="0"/>
          </a:p>
          <a:p>
            <a:pPr marL="0" indent="0">
              <a:buNone/>
            </a:pPr>
            <a:r>
              <a:rPr lang="zh-CN" altLang="en-US" dirty="0"/>
              <a:t>在UML中,消息的箭头形状代表了消息的类型。</a:t>
            </a:r>
          </a:p>
          <a:p>
            <a:pPr marL="0" indent="0">
              <a:buNone/>
            </a:pPr>
            <a:r>
              <a:rPr lang="zh-CN" altLang="en-US" dirty="0"/>
              <a:t>消息的类型分为同步消息,异步消息和同步且立即返回消息三种。</a:t>
            </a:r>
          </a:p>
          <a:p>
            <a:pPr marL="0" indent="0">
              <a:buNone/>
            </a:pPr>
            <a:r>
              <a:rPr lang="zh-CN" altLang="en-US" dirty="0"/>
              <a:t>另外，在消息的创建过程中还存在一些其他的内容，比如说创建对象、撤销对象、自关联消息等。</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仅当发送者要</a:t>
            </a:r>
            <a:r>
              <a:rPr lang="zh-CN" altLang="en-US" dirty="0">
                <a:solidFill>
                  <a:srgbClr val="FF0000"/>
                </a:solidFill>
                <a:sym typeface="+mn-ea"/>
              </a:rPr>
              <a:t>发送一个消息而且接收者已经做好接收这个消息的准备</a:t>
            </a:r>
            <a:r>
              <a:rPr lang="zh-CN" altLang="en-US" dirty="0">
                <a:sym typeface="+mn-ea"/>
              </a:rPr>
              <a:t>时才能传送的消息称为同步消息(Synchronous Message),即发送者和接收者同步</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4931823" y="2925347"/>
            <a:ext cx="4672965" cy="30880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异步消息</a:t>
            </a:r>
          </a:p>
        </p:txBody>
      </p:sp>
      <p:sp>
        <p:nvSpPr>
          <p:cNvPr id="3" name="内容占位符 2"/>
          <p:cNvSpPr>
            <a:spLocks noGrp="1"/>
          </p:cNvSpPr>
          <p:nvPr>
            <p:ph idx="1"/>
          </p:nvPr>
        </p:nvSpPr>
        <p:spPr>
          <a:xfrm>
            <a:off x="350520" y="1490345"/>
            <a:ext cx="11226800" cy="4759325"/>
          </a:xfrm>
          <a:ln>
            <a:solidFill>
              <a:schemeClr val="tx1"/>
            </a:solidFill>
          </a:ln>
        </p:spPr>
        <p:txBody>
          <a:bodyPr/>
          <a:lstStyle/>
          <a:p>
            <a:r>
              <a:rPr lang="zh-CN" altLang="en-US" dirty="0">
                <a:sym typeface="+mn-ea"/>
              </a:rPr>
              <a:t>发送者</a:t>
            </a:r>
            <a:r>
              <a:rPr lang="zh-CN" altLang="en-US" dirty="0">
                <a:solidFill>
                  <a:srgbClr val="FF0000"/>
                </a:solidFill>
                <a:sym typeface="+mn-ea"/>
              </a:rPr>
              <a:t>不管接收者是否做好了接收准备都可以发送</a:t>
            </a:r>
            <a:r>
              <a:rPr lang="zh-CN" altLang="en-US" dirty="0">
                <a:sym typeface="+mn-ea"/>
              </a:rPr>
              <a:t>的消息称为异步消息(AsynchronousMessage)。消息发送者通过消息把信号传递给消息的接收者,然后继续自己的活动,不等待接收者返回消息或者控制。异步消息的接收者和发送者是并发工作的。UML用一个</a:t>
            </a:r>
            <a:r>
              <a:rPr lang="zh-CN" altLang="en-US" dirty="0">
                <a:solidFill>
                  <a:srgbClr val="FF0000"/>
                </a:solidFill>
                <a:sym typeface="+mn-ea"/>
              </a:rPr>
              <a:t>两条线箭头的实线</a:t>
            </a:r>
            <a:r>
              <a:rPr lang="zh-CN" altLang="en-US" dirty="0">
                <a:sym typeface="+mn-ea"/>
              </a:rPr>
              <a:t>来表示这种类型的消息</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015832" y="3776535"/>
            <a:ext cx="5977255" cy="10077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返回消息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返回消息(ReturnMessage)表示</a:t>
            </a:r>
            <a:r>
              <a:rPr lang="zh-CN" altLang="en-US" dirty="0">
                <a:solidFill>
                  <a:srgbClr val="FF0000"/>
                </a:solidFill>
                <a:sym typeface="+mn-ea"/>
              </a:rPr>
              <a:t>从过程调用返回</a:t>
            </a:r>
            <a:r>
              <a:rPr lang="zh-CN" altLang="en-US" dirty="0">
                <a:sym typeface="+mn-ea"/>
              </a:rPr>
              <a:t>。UML用一个带开放箭头的虚线来表示这种消息。返回消息是可选择的,它依赖建模的具体/抽象程度,一般为了顺序图阅读方便，每个消息都有返回消息。箭头指向来源的生命线,在这条虚线上面，可以放置操作的返回值。</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320286" y="4001294"/>
            <a:ext cx="4381500" cy="1362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创建对象</a:t>
            </a:r>
            <a:br>
              <a:rPr lang="zh-CN" altLang="en-US"/>
            </a:br>
            <a:endParaRPr lang="zh-CN" altLang="en-US"/>
          </a:p>
        </p:txBody>
      </p:sp>
      <p:sp>
        <p:nvSpPr>
          <p:cNvPr id="3" name="内容占位符 2"/>
          <p:cNvSpPr>
            <a:spLocks noGrp="1"/>
          </p:cNvSpPr>
          <p:nvPr>
            <p:ph idx="1"/>
          </p:nvPr>
        </p:nvSpPr>
        <p:spPr>
          <a:xfrm>
            <a:off x="838200" y="1825625"/>
            <a:ext cx="10515600" cy="3990713"/>
          </a:xfrm>
          <a:ln>
            <a:solidFill>
              <a:schemeClr val="tx1"/>
            </a:solidFill>
          </a:ln>
        </p:spPr>
        <p:txBody>
          <a:bodyPr/>
          <a:lstStyle/>
          <a:p>
            <a:pPr marL="0" indent="0">
              <a:buNone/>
            </a:pPr>
            <a:r>
              <a:rPr lang="zh-CN" altLang="en-US" dirty="0"/>
              <a:t>一个对象可以通过</a:t>
            </a:r>
            <a:r>
              <a:rPr lang="zh-CN" altLang="en-US" dirty="0">
                <a:solidFill>
                  <a:srgbClr val="FF0000"/>
                </a:solidFill>
              </a:rPr>
              <a:t>发送消息来创建</a:t>
            </a:r>
            <a:r>
              <a:rPr lang="zh-CN" altLang="en-US" dirty="0"/>
              <a:t>另一个对象，即创建(create)对象。对象在创建消息发生后才能存在,对象的生命线也是在创建消息后才存在。</a:t>
            </a:r>
          </a:p>
          <a:p>
            <a:endParaRPr lang="zh-CN" altLang="en-US" dirty="0"/>
          </a:p>
        </p:txBody>
      </p:sp>
      <p:pic>
        <p:nvPicPr>
          <p:cNvPr id="4" name="图片 3"/>
          <p:cNvPicPr>
            <a:picLocks noChangeAspect="1"/>
          </p:cNvPicPr>
          <p:nvPr/>
        </p:nvPicPr>
        <p:blipFill>
          <a:blip r:embed="rId3"/>
          <a:stretch>
            <a:fillRect/>
          </a:stretch>
        </p:blipFill>
        <p:spPr>
          <a:xfrm>
            <a:off x="4889192" y="3429000"/>
            <a:ext cx="4950460" cy="20688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撤销对象</a:t>
            </a:r>
            <a:endParaRPr lang="zh-CN" altLang="en-US"/>
          </a:p>
        </p:txBody>
      </p:sp>
      <p:sp>
        <p:nvSpPr>
          <p:cNvPr id="3" name="内容占位符 2"/>
          <p:cNvSpPr>
            <a:spLocks noGrp="1"/>
          </p:cNvSpPr>
          <p:nvPr>
            <p:ph idx="1"/>
          </p:nvPr>
        </p:nvSpPr>
        <p:spPr>
          <a:xfrm>
            <a:off x="838200" y="1825625"/>
            <a:ext cx="10515600" cy="3877591"/>
          </a:xfrm>
          <a:ln>
            <a:solidFill>
              <a:schemeClr val="tx1"/>
            </a:solidFill>
          </a:ln>
        </p:spPr>
        <p:txBody>
          <a:bodyPr/>
          <a:lstStyle/>
          <a:p>
            <a:pPr marL="0" indent="0">
              <a:buNone/>
            </a:pPr>
            <a:r>
              <a:rPr lang="zh-CN" altLang="en-US" dirty="0">
                <a:sym typeface="+mn-ea"/>
              </a:rPr>
              <a:t>当一个对象</a:t>
            </a:r>
            <a:r>
              <a:rPr lang="zh-CN" altLang="en-US" dirty="0">
                <a:solidFill>
                  <a:srgbClr val="FF0000"/>
                </a:solidFill>
                <a:sym typeface="+mn-ea"/>
              </a:rPr>
              <a:t>被删除或自我删除</a:t>
            </a:r>
            <a:r>
              <a:rPr lang="zh-CN" altLang="en-US" dirty="0">
                <a:sym typeface="+mn-ea"/>
              </a:rPr>
              <a:t>时，该对象用“X”标记,即撤销(destroy)对象</a:t>
            </a:r>
            <a:endParaRPr lang="zh-CN" altLang="en-US" dirty="0"/>
          </a:p>
        </p:txBody>
      </p:sp>
      <p:pic>
        <p:nvPicPr>
          <p:cNvPr id="4" name="图片 3"/>
          <p:cNvPicPr>
            <a:picLocks noChangeAspect="1"/>
          </p:cNvPicPr>
          <p:nvPr/>
        </p:nvPicPr>
        <p:blipFill>
          <a:blip r:embed="rId3"/>
          <a:stretch>
            <a:fillRect/>
          </a:stretch>
        </p:blipFill>
        <p:spPr>
          <a:xfrm>
            <a:off x="3754126" y="3248819"/>
            <a:ext cx="4438650" cy="1504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自关联消息</a:t>
            </a:r>
            <a:br>
              <a:rPr lang="zh-CN" altLang="en-US"/>
            </a:br>
            <a:endParaRPr lang="zh-CN" altLang="en-US"/>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sym typeface="+mn-ea"/>
              </a:rPr>
              <a:t>自关联消息(Self-Message)表示</a:t>
            </a:r>
            <a:r>
              <a:rPr lang="zh-CN" altLang="en-US" dirty="0">
                <a:solidFill>
                  <a:srgbClr val="FF0000"/>
                </a:solidFill>
                <a:sym typeface="+mn-ea"/>
              </a:rPr>
              <a:t>方法的自身调用</a:t>
            </a:r>
            <a:r>
              <a:rPr lang="zh-CN" altLang="en-US" dirty="0">
                <a:sym typeface="+mn-ea"/>
              </a:rPr>
              <a:t>及一个对象内的一个方法调用另外一个方法</a:t>
            </a:r>
            <a:endParaRPr lang="zh-CN" altLang="en-US" dirty="0"/>
          </a:p>
        </p:txBody>
      </p:sp>
      <p:pic>
        <p:nvPicPr>
          <p:cNvPr id="4" name="图片 3"/>
          <p:cNvPicPr>
            <a:picLocks noChangeAspect="1"/>
          </p:cNvPicPr>
          <p:nvPr/>
        </p:nvPicPr>
        <p:blipFill>
          <a:blip r:embed="rId3"/>
          <a:stretch>
            <a:fillRect/>
          </a:stretch>
        </p:blipFill>
        <p:spPr>
          <a:xfrm>
            <a:off x="5374302" y="2571842"/>
            <a:ext cx="3075706" cy="34518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当为对象的交互建模时,有时需要在某种条件满足时消息才会传递给对象。约束在UML图中用作控制流。一个约束只能被分配到一个单一消息。UML1.x中,为 了实现约束条件,需要在消息名前加入约束条件,并放于“[]”中。约束条件用于描述代码中if 语句结构</a:t>
            </a:r>
          </a:p>
        </p:txBody>
      </p:sp>
      <p:pic>
        <p:nvPicPr>
          <p:cNvPr id="4" name="图片 3"/>
          <p:cNvPicPr>
            <a:picLocks noChangeAspect="1"/>
          </p:cNvPicPr>
          <p:nvPr/>
        </p:nvPicPr>
        <p:blipFill>
          <a:blip r:embed="rId3"/>
          <a:stretch>
            <a:fillRect/>
          </a:stretch>
        </p:blipFill>
        <p:spPr>
          <a:xfrm>
            <a:off x="4458970" y="3742055"/>
            <a:ext cx="664845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pPr>
              <a:lnSpc>
                <a:spcPct val="100000"/>
              </a:lnSpc>
            </a:pPr>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759045" cy="4351338"/>
          </a:xfrm>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pPr>
              <a:lnSpc>
                <a:spcPct val="120000"/>
              </a:lnSpc>
            </a:pPr>
            <a:r>
              <a:rPr lang="zh-CN" altLang="en-US" dirty="0">
                <a:solidFill>
                  <a:srgbClr val="FF0000"/>
                </a:solidFill>
                <a:latin typeface="微软雅黑" panose="020B0503020204020204" pitchFamily="34" charset="-122"/>
                <a:ea typeface="微软雅黑" panose="020B0503020204020204" pitchFamily="34" charset="-122"/>
              </a:rPr>
              <a:t>参与者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也可以称为角色，</a:t>
            </a:r>
            <a:r>
              <a:rPr lang="en-US" altLang="zh-CN" dirty="0">
                <a:latin typeface="微软雅黑" panose="020B0503020204020204" pitchFamily="34" charset="-122"/>
                <a:ea typeface="微软雅黑" panose="020B0503020204020204" pitchFamily="34" charset="-122"/>
              </a:rPr>
              <a:t>Actor)</a:t>
            </a:r>
            <a:r>
              <a:rPr lang="zh-CN" altLang="en-US" dirty="0">
                <a:latin typeface="微软雅黑" panose="020B0503020204020204" pitchFamily="34" charset="-122"/>
                <a:ea typeface="微软雅黑" panose="020B0503020204020204" pitchFamily="34" charset="-122"/>
              </a:rPr>
              <a:t>是系统外部的一个人或者物，它以某种方式参与了系统的执行过程。</a:t>
            </a:r>
          </a:p>
          <a:p>
            <a:pPr>
              <a:lnSpc>
                <a:spcPct val="120000"/>
              </a:lnSpc>
            </a:pPr>
            <a:r>
              <a:rPr lang="zh-CN" altLang="en-US" dirty="0">
                <a:latin typeface="微软雅黑" panose="020B0503020204020204" pitchFamily="34" charset="-122"/>
                <a:ea typeface="微软雅黑" panose="020B0503020204020204" pitchFamily="34" charset="-122"/>
              </a:rPr>
              <a:t>参与者不是特指人，是指系统以外的，在使用系统或与系统交互中所扮演的角色。因此参与者可以是人，可以是事物，也可以是时间或其他系统等。还有一点需要注意的是，参与者不是指人或事物本身，而是表示人或事物在系统中所扮演的角色。</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参与者在</a:t>
            </a:r>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中通常以一个直立人的图形符号来表示，如图所示。参与者是用例图的一个重要组成部分，它代表参与系统交互的用户、设备或另一个系统。</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参与者的</a:t>
            </a:r>
            <a:r>
              <a:rPr lang="zh-CN" altLang="en-US" b="1" dirty="0">
                <a:latin typeface="微软雅黑" panose="020B0503020204020204" pitchFamily="34" charset="-122"/>
                <a:ea typeface="微软雅黑" panose="020B0503020204020204" pitchFamily="34" charset="-122"/>
              </a:rPr>
              <a:t>作用</a:t>
            </a:r>
            <a:r>
              <a:rPr lang="zh-CN" altLang="en-US" dirty="0">
                <a:latin typeface="微软雅黑" panose="020B0503020204020204" pitchFamily="34" charset="-122"/>
                <a:ea typeface="微软雅黑" panose="020B0503020204020204" pitchFamily="34" charset="-122"/>
              </a:rPr>
              <a:t>为以下两点：</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）建立系统的外部用户模型。</a:t>
            </a: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）对系统边界之外的对象进行描述。</a:t>
            </a:r>
          </a:p>
          <a:p>
            <a:pPr lvl="1">
              <a:lnSpc>
                <a:spcPct val="120000"/>
              </a:lnSpc>
            </a:pPr>
            <a:endParaRPr lang="zh-CN" altLang="en-US"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165EFFB-158D-475B-A080-56F341A71CDB}"/>
              </a:ext>
            </a:extLst>
          </p:cNvPr>
          <p:cNvPicPr>
            <a:picLocks noChangeAspect="1"/>
          </p:cNvPicPr>
          <p:nvPr/>
        </p:nvPicPr>
        <p:blipFill>
          <a:blip r:embed="rId2"/>
          <a:stretch>
            <a:fillRect/>
          </a:stretch>
        </p:blipFill>
        <p:spPr>
          <a:xfrm>
            <a:off x="8427562" y="1690688"/>
            <a:ext cx="3634501" cy="4125650"/>
          </a:xfrm>
          <a:prstGeom prst="rect">
            <a:avLst/>
          </a:prstGeom>
        </p:spPr>
      </p:pic>
    </p:spTree>
    <p:extLst>
      <p:ext uri="{BB962C8B-B14F-4D97-AF65-F5344CB8AC3E}">
        <p14:creationId xmlns:p14="http://schemas.microsoft.com/office/powerpoint/2010/main" val="18510134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约束片段</a:t>
            </a:r>
          </a:p>
        </p:txBody>
      </p:sp>
      <p:sp>
        <p:nvSpPr>
          <p:cNvPr id="3" name="内容占位符 2"/>
          <p:cNvSpPr>
            <a:spLocks noGrp="1"/>
          </p:cNvSpPr>
          <p:nvPr>
            <p:ph idx="1"/>
          </p:nvPr>
        </p:nvSpPr>
        <p:spPr>
          <a:xfrm>
            <a:off x="611957" y="1523967"/>
            <a:ext cx="10515600" cy="4351338"/>
          </a:xfrm>
          <a:ln>
            <a:solidFill>
              <a:schemeClr val="tx1"/>
            </a:solidFill>
          </a:ln>
        </p:spPr>
        <p:txBody>
          <a:bodyPr/>
          <a:lstStyle/>
          <a:p>
            <a:r>
              <a:rPr lang="zh-CN" altLang="en-US" dirty="0"/>
              <a:t>在UML2. 0中，这种约束被称为组合片段(Combined Fragment),这种片段有12种类型,具体描述如表所示。使用组合片段机制可以为顺序图增加一定程度的处理逻辑。一个组合片段是一个或者多个封装在一个框架中并且在一定的命名环境中执行的顺序。</a:t>
            </a:r>
          </a:p>
        </p:txBody>
      </p:sp>
      <p:pic>
        <p:nvPicPr>
          <p:cNvPr id="4" name="图片 3"/>
          <p:cNvPicPr>
            <a:picLocks noChangeAspect="1"/>
          </p:cNvPicPr>
          <p:nvPr/>
        </p:nvPicPr>
        <p:blipFill>
          <a:blip r:embed="rId3"/>
          <a:stretch>
            <a:fillRect/>
          </a:stretch>
        </p:blipFill>
        <p:spPr>
          <a:xfrm>
            <a:off x="3101418" y="3337483"/>
            <a:ext cx="7000646" cy="326212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顺序图的建模原则</a:t>
            </a:r>
          </a:p>
        </p:txBody>
      </p:sp>
      <p:sp>
        <p:nvSpPr>
          <p:cNvPr id="3" name="内容占位符 2"/>
          <p:cNvSpPr>
            <a:spLocks noGrp="1"/>
          </p:cNvSpPr>
          <p:nvPr>
            <p:ph idx="1"/>
          </p:nvPr>
        </p:nvSpPr>
        <p:spPr>
          <a:ln>
            <a:solidFill>
              <a:schemeClr val="tx1"/>
            </a:solidFill>
          </a:ln>
        </p:spPr>
        <p:txBody>
          <a:bodyPr>
            <a:normAutofit fontScale="77500" lnSpcReduction="20000"/>
          </a:bodyPr>
          <a:lstStyle/>
          <a:p>
            <a:pPr marL="0" indent="0">
              <a:lnSpc>
                <a:spcPct val="120000"/>
              </a:lnSpc>
              <a:buNone/>
            </a:pPr>
            <a:r>
              <a:rPr lang="zh-CN" altLang="en-US" dirty="0"/>
              <a:t>(1)设置</a:t>
            </a:r>
            <a:r>
              <a:rPr lang="zh-CN" altLang="en-US" dirty="0">
                <a:solidFill>
                  <a:srgbClr val="FF0000"/>
                </a:solidFill>
              </a:rPr>
              <a:t>交互语境</a:t>
            </a:r>
            <a:r>
              <a:rPr lang="zh-CN" altLang="en-US" dirty="0"/>
              <a:t>,这些语境可以是系统、子系统、操作.类、用例和协作的一个脚本。</a:t>
            </a:r>
          </a:p>
          <a:p>
            <a:pPr marL="0" indent="0">
              <a:lnSpc>
                <a:spcPct val="120000"/>
              </a:lnSpc>
              <a:buNone/>
            </a:pPr>
            <a:r>
              <a:rPr lang="zh-CN" altLang="en-US" dirty="0"/>
              <a:t>(2)通过识别对象在交互中扮演的角色，根据</a:t>
            </a:r>
            <a:r>
              <a:rPr lang="zh-CN" altLang="en-US" dirty="0">
                <a:solidFill>
                  <a:srgbClr val="FF0000"/>
                </a:solidFill>
              </a:rPr>
              <a:t>对象的重要性</a:t>
            </a:r>
            <a:r>
              <a:rPr lang="zh-CN" altLang="en-US" dirty="0"/>
              <a:t>,将其按从左向右的方向放置在顺序图中。</a:t>
            </a:r>
          </a:p>
          <a:p>
            <a:pPr marL="0" indent="0">
              <a:lnSpc>
                <a:spcPct val="120000"/>
              </a:lnSpc>
              <a:buNone/>
            </a:pPr>
            <a:r>
              <a:rPr lang="zh-CN" altLang="en-US" dirty="0"/>
              <a:t>(3)设置每个对象的</a:t>
            </a:r>
            <a:r>
              <a:rPr lang="zh-CN" altLang="en-US" dirty="0">
                <a:solidFill>
                  <a:srgbClr val="FF0000"/>
                </a:solidFill>
              </a:rPr>
              <a:t>生命线</a:t>
            </a:r>
            <a:r>
              <a:rPr lang="zh-CN" altLang="en-US" dirty="0"/>
              <a:t>。一般情况下,对象存在于交互的整个过程,但它可以在交互过程中创建和撤销。</a:t>
            </a:r>
          </a:p>
          <a:p>
            <a:pPr marL="0" indent="0">
              <a:lnSpc>
                <a:spcPct val="120000"/>
              </a:lnSpc>
              <a:buNone/>
            </a:pPr>
            <a:r>
              <a:rPr lang="zh-CN" altLang="en-US" dirty="0"/>
              <a:t>(4)从引发某个交互的信息开始,在生命线之间按</a:t>
            </a:r>
            <a:r>
              <a:rPr lang="zh-CN" altLang="en-US" dirty="0">
                <a:solidFill>
                  <a:srgbClr val="FF0000"/>
                </a:solidFill>
              </a:rPr>
              <a:t>从上向下</a:t>
            </a:r>
            <a:r>
              <a:rPr lang="zh-CN" altLang="en-US" dirty="0"/>
              <a:t>的顺序画出随后的信息。</a:t>
            </a:r>
          </a:p>
          <a:p>
            <a:pPr marL="0" indent="0">
              <a:lnSpc>
                <a:spcPct val="120000"/>
              </a:lnSpc>
              <a:buNone/>
            </a:pPr>
            <a:r>
              <a:rPr lang="zh-CN" altLang="en-US" dirty="0"/>
              <a:t>(5)设置</a:t>
            </a:r>
            <a:r>
              <a:rPr lang="zh-CN" altLang="en-US" dirty="0">
                <a:solidFill>
                  <a:srgbClr val="FF0000"/>
                </a:solidFill>
              </a:rPr>
              <a:t>对象的激活期</a:t>
            </a:r>
            <a:r>
              <a:rPr lang="zh-CN" altLang="en-US" dirty="0"/>
              <a:t>,这可以可视化实际计算发生时的时间点、可视化消息嵌套等。</a:t>
            </a:r>
          </a:p>
          <a:p>
            <a:pPr marL="0" indent="0">
              <a:lnSpc>
                <a:spcPct val="120000"/>
              </a:lnSpc>
              <a:buNone/>
            </a:pPr>
            <a:r>
              <a:rPr lang="zh-CN" altLang="en-US" dirty="0"/>
              <a:t>(6)如果需要设置时间或空间约束,可以为每个消息附上合适的约束。</a:t>
            </a:r>
          </a:p>
          <a:p>
            <a:pPr marL="0" indent="0">
              <a:lnSpc>
                <a:spcPct val="120000"/>
              </a:lnSpc>
              <a:buNone/>
            </a:pPr>
            <a:r>
              <a:rPr lang="zh-CN" altLang="en-US" dirty="0"/>
              <a:t>(7)给控制流的每个消息附上前置或后置条件,这可以更详细地说明这个控制流。</a:t>
            </a:r>
          </a:p>
          <a:p>
            <a:pPr>
              <a:lnSpc>
                <a:spcPct val="120000"/>
              </a:lnSpc>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顺序图步骤</a:t>
            </a:r>
          </a:p>
        </p:txBody>
      </p:sp>
      <p:sp>
        <p:nvSpPr>
          <p:cNvPr id="3" name="内容占位符 2"/>
          <p:cNvSpPr>
            <a:spLocks noGrp="1"/>
          </p:cNvSpPr>
          <p:nvPr>
            <p:ph idx="1"/>
          </p:nvPr>
        </p:nvSpPr>
        <p:spPr>
          <a:xfrm>
            <a:off x="838200" y="1825625"/>
            <a:ext cx="9691540" cy="3877591"/>
          </a:xfrm>
          <a:ln>
            <a:solidFill>
              <a:schemeClr val="tx1"/>
            </a:solidFill>
          </a:ln>
        </p:spPr>
        <p:txBody>
          <a:bodyPr>
            <a:normAutofit/>
          </a:bodyPr>
          <a:lstStyle/>
          <a:p>
            <a:pPr marL="0" indent="0">
              <a:buNone/>
            </a:pPr>
            <a:r>
              <a:rPr lang="zh-CN" altLang="en-US" dirty="0"/>
              <a:t>根据以上策略，画顺序图的一般步骤如下。</a:t>
            </a:r>
          </a:p>
          <a:p>
            <a:pPr marL="0" indent="0">
              <a:buNone/>
            </a:pPr>
            <a:r>
              <a:rPr lang="zh-CN" altLang="en-US" dirty="0"/>
              <a:t>(1)确定交互的范围。</a:t>
            </a:r>
          </a:p>
          <a:p>
            <a:pPr marL="0" indent="0">
              <a:buNone/>
            </a:pPr>
            <a:r>
              <a:rPr lang="zh-CN" altLang="en-US" dirty="0"/>
              <a:t>(2)确定参与交互过程的活动者与对象。</a:t>
            </a:r>
          </a:p>
          <a:p>
            <a:pPr marL="0" indent="0">
              <a:buNone/>
            </a:pPr>
            <a:r>
              <a:rPr lang="zh-CN" altLang="en-US" dirty="0"/>
              <a:t>(3)确定活动者、对象的生存周期。</a:t>
            </a:r>
          </a:p>
          <a:p>
            <a:pPr marL="0" indent="0">
              <a:buNone/>
            </a:pPr>
            <a:r>
              <a:rPr lang="zh-CN" altLang="en-US" dirty="0"/>
              <a:t>(4)确定交互中产生的消息。</a:t>
            </a:r>
          </a:p>
          <a:p>
            <a:pPr marL="0" indent="0">
              <a:buNone/>
            </a:pPr>
            <a:r>
              <a:rPr lang="zh-CN" altLang="en-US" dirty="0"/>
              <a:t>(5)细化消息的内容。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通信图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0608053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通信图定义</a:t>
            </a:r>
          </a:p>
        </p:txBody>
      </p:sp>
      <p:sp>
        <p:nvSpPr>
          <p:cNvPr id="3" name="内容占位符 2"/>
          <p:cNvSpPr>
            <a:spLocks noGrp="1"/>
          </p:cNvSpPr>
          <p:nvPr>
            <p:ph idx="1"/>
          </p:nvPr>
        </p:nvSpPr>
        <p:spPr>
          <a:xfrm>
            <a:off x="555307" y="1499772"/>
            <a:ext cx="11081385" cy="4514529"/>
          </a:xfrm>
          <a:ln>
            <a:solidFill>
              <a:schemeClr val="tx1"/>
            </a:solidFill>
          </a:ln>
        </p:spPr>
        <p:txBody>
          <a:bodyPr>
            <a:normAutofit/>
          </a:bodyPr>
          <a:lstStyle/>
          <a:p>
            <a:pPr marL="0" indent="0">
              <a:lnSpc>
                <a:spcPct val="110000"/>
              </a:lnSpc>
              <a:buNone/>
            </a:pPr>
            <a:r>
              <a:rPr lang="zh-CN" altLang="en-US" sz="2000" dirty="0"/>
              <a:t>通信图(Collaboration Diagram /Communication Diagram）是一种交互图(InteractionDiagram)，强调的是发送和接收消息的对象之间的组织结构。</a:t>
            </a:r>
          </a:p>
          <a:p>
            <a:pPr marL="0" indent="0">
              <a:lnSpc>
                <a:spcPct val="110000"/>
              </a:lnSpc>
              <a:buNone/>
            </a:pPr>
            <a:endParaRPr lang="zh-CN" altLang="en-US" sz="2000" dirty="0"/>
          </a:p>
          <a:p>
            <a:pPr marL="0" indent="0">
              <a:lnSpc>
                <a:spcPct val="110000"/>
              </a:lnSpc>
              <a:buNone/>
            </a:pPr>
            <a:r>
              <a:rPr lang="zh-CN" altLang="en-US" sz="2000" dirty="0"/>
              <a:t>一个通信图显示了一系列的对象和在这些对象之间的联系及对象间</a:t>
            </a:r>
            <a:r>
              <a:rPr lang="zh-CN" altLang="en-US" sz="2000" dirty="0">
                <a:solidFill>
                  <a:srgbClr val="FF0000"/>
                </a:solidFill>
              </a:rPr>
              <a:t>发送</a:t>
            </a:r>
            <a:r>
              <a:rPr lang="zh-CN" altLang="en-US" sz="2000" dirty="0"/>
              <a:t>和</a:t>
            </a:r>
            <a:r>
              <a:rPr lang="zh-CN" altLang="en-US" sz="2000" dirty="0">
                <a:solidFill>
                  <a:srgbClr val="FF0000"/>
                </a:solidFill>
              </a:rPr>
              <a:t>接收</a:t>
            </a:r>
            <a:r>
              <a:rPr lang="zh-CN" altLang="en-US" sz="2000" dirty="0"/>
              <a:t>的消息</a:t>
            </a:r>
          </a:p>
          <a:p>
            <a:pPr marL="0" indent="0">
              <a:lnSpc>
                <a:spcPct val="110000"/>
              </a:lnSpc>
              <a:buNone/>
            </a:pPr>
            <a:endParaRPr lang="zh-CN" altLang="en-US" sz="2000" dirty="0"/>
          </a:p>
          <a:p>
            <a:pPr marL="0" indent="0">
              <a:lnSpc>
                <a:spcPct val="110000"/>
              </a:lnSpc>
              <a:buNone/>
            </a:pPr>
            <a:r>
              <a:rPr lang="zh-CN" altLang="en-US" sz="2000" dirty="0"/>
              <a:t>通信图显示某组对象如何为了由一个用例描述的一个系统事件而与另一组对象进行协作的交互图。</a:t>
            </a:r>
          </a:p>
          <a:p>
            <a:pPr marL="0" indent="0">
              <a:lnSpc>
                <a:spcPct val="110000"/>
              </a:lnSpc>
              <a:buNone/>
            </a:pPr>
            <a:endParaRPr lang="zh-CN" altLang="en-US" sz="2000" dirty="0"/>
          </a:p>
          <a:p>
            <a:pPr marL="0" indent="0">
              <a:lnSpc>
                <a:spcPct val="110000"/>
              </a:lnSpc>
              <a:buNone/>
            </a:pPr>
            <a:r>
              <a:rPr lang="zh-CN" altLang="en-US" sz="2000" dirty="0"/>
              <a:t>通信图用于显示对象之间如何进行交互以执行特定用例或用例中特定部分的行为。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通信图作用</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第一,通过描绘对象之间消息的传递情况来反映具体的使用语境的逻辑表达。</a:t>
            </a:r>
          </a:p>
          <a:p>
            <a:pPr marL="0" indent="0">
              <a:buNone/>
            </a:pPr>
            <a:endParaRPr lang="zh-CN" altLang="en-US" dirty="0"/>
          </a:p>
          <a:p>
            <a:pPr marL="0" indent="0">
              <a:buNone/>
            </a:pPr>
            <a:r>
              <a:rPr lang="zh-CN" altLang="en-US" dirty="0"/>
              <a:t>第二,显示对象及其交互关系的空间组织结构。通信图显示了在交互过程中各个对象之间的组织交互关系及对象彼此之间的链接。</a:t>
            </a:r>
          </a:p>
          <a:p>
            <a:pPr marL="0" indent="0">
              <a:buNone/>
            </a:pPr>
            <a:endParaRPr lang="zh-CN" altLang="en-US" dirty="0"/>
          </a:p>
          <a:p>
            <a:pPr marL="0" indent="0">
              <a:buNone/>
            </a:pPr>
            <a:r>
              <a:rPr lang="zh-CN" altLang="en-US" dirty="0"/>
              <a:t>第三,通信图的另外一个作用是表现一个类操作的实现。通信图可以说明类操作中使用到的参数、局部变量及返回值等。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通信图的基本内容</a:t>
            </a:r>
          </a:p>
        </p:txBody>
      </p:sp>
      <p:sp>
        <p:nvSpPr>
          <p:cNvPr id="3" name="内容占位符 2"/>
          <p:cNvSpPr>
            <a:spLocks noGrp="1"/>
          </p:cNvSpPr>
          <p:nvPr>
            <p:ph idx="1"/>
          </p:nvPr>
        </p:nvSpPr>
        <p:spPr>
          <a:xfrm>
            <a:off x="438648" y="1645888"/>
            <a:ext cx="11118614" cy="5212112"/>
          </a:xfrm>
          <a:ln>
            <a:solidFill>
              <a:schemeClr val="tx1"/>
            </a:solidFill>
          </a:ln>
        </p:spPr>
        <p:txBody>
          <a:bodyPr>
            <a:normAutofit/>
          </a:bodyPr>
          <a:lstStyle/>
          <a:p>
            <a:pPr marL="0" indent="0">
              <a:buNone/>
            </a:pPr>
            <a:r>
              <a:rPr lang="zh-CN" altLang="en-US" dirty="0"/>
              <a:t>1.活动者</a:t>
            </a:r>
          </a:p>
          <a:p>
            <a:pPr lvl="1"/>
            <a:r>
              <a:rPr lang="zh-CN" altLang="en-US" dirty="0"/>
              <a:t>活动者(Actor)发出主动操作的对象，负责发送初始消息,启动一个操作。</a:t>
            </a:r>
          </a:p>
          <a:p>
            <a:pPr marL="0" indent="0">
              <a:buNone/>
            </a:pPr>
            <a:r>
              <a:rPr lang="zh-CN" altLang="en-US" dirty="0"/>
              <a:t>2.对象</a:t>
            </a:r>
          </a:p>
          <a:p>
            <a:pPr lvl="1"/>
            <a:r>
              <a:rPr lang="zh-CN" altLang="en-US" dirty="0"/>
              <a:t>对象(Object)是类的实例，负责发送和接收消息。</a:t>
            </a:r>
          </a:p>
          <a:p>
            <a:pPr lvl="1"/>
            <a:r>
              <a:rPr lang="zh-CN" altLang="en-US" dirty="0"/>
              <a:t>在通信图中,可以按照以下方式使用对象。</a:t>
            </a:r>
          </a:p>
          <a:p>
            <a:pPr lvl="1"/>
            <a:r>
              <a:rPr lang="zh-CN" altLang="en-US" dirty="0"/>
              <a:t>第一,可以不指定对象的类,通常先制作只带有对象的通信图，而后指定它们的类;</a:t>
            </a:r>
          </a:p>
          <a:p>
            <a:pPr lvl="1"/>
            <a:r>
              <a:rPr lang="zh-CN" altLang="en-US" dirty="0"/>
              <a:t>第二,可以给对象命名,但如果要区分同一个类的不同对象,则应该给对象命名;</a:t>
            </a:r>
          </a:p>
          <a:p>
            <a:pPr lvl="1"/>
            <a:r>
              <a:rPr lang="zh-CN" altLang="en-US" dirty="0"/>
              <a:t>第三,如果对象的类主动参与了协作，则可以将类本身在通信图中表现出来。</a:t>
            </a:r>
          </a:p>
          <a:p>
            <a:r>
              <a:rPr lang="zh-CN" altLang="en-US" dirty="0"/>
              <a:t>3.链接</a:t>
            </a:r>
          </a:p>
          <a:p>
            <a:pPr lvl="1"/>
            <a:r>
              <a:rPr lang="zh-CN" altLang="en-US" dirty="0"/>
              <a:t>链接(Link)用线条来表示。链接表示两个对象共享一个消息,位于对象之间或参与者与对象之间。.</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通信图的基本内容</a:t>
            </a:r>
          </a:p>
        </p:txBody>
      </p:sp>
      <p:sp>
        <p:nvSpPr>
          <p:cNvPr id="3" name="内容占位符 2"/>
          <p:cNvSpPr>
            <a:spLocks noGrp="1"/>
          </p:cNvSpPr>
          <p:nvPr>
            <p:ph idx="1"/>
          </p:nvPr>
        </p:nvSpPr>
        <p:spPr/>
        <p:txBody>
          <a:bodyPr/>
          <a:lstStyle/>
          <a:p>
            <a:r>
              <a:rPr lang="en-US" altLang="zh-CN"/>
              <a:t>4</a:t>
            </a:r>
            <a:r>
              <a:rPr lang="zh-CN" altLang="en-US"/>
              <a:t>消息</a:t>
            </a:r>
          </a:p>
          <a:p>
            <a:r>
              <a:rPr lang="zh-CN" altLang="en-US"/>
              <a:t>消息(Message)的含义与顺序图中的消息基本类似。</a:t>
            </a:r>
          </a:p>
          <a:p>
            <a:r>
              <a:rPr lang="zh-CN" altLang="en-US"/>
              <a:t>利用消息可以完成很多任务,可以顺序执行、添加条件限制发送、创建带有消息的对象</a:t>
            </a:r>
          </a:p>
          <a:p>
            <a:r>
              <a:rPr lang="zh-CN" altLang="en-US"/>
              <a:t>实例和执行迭代。</a:t>
            </a:r>
          </a:p>
          <a:p>
            <a:r>
              <a:rPr lang="zh-CN" altLang="en-US"/>
              <a:t>1)序列化</a:t>
            </a:r>
          </a:p>
          <a:p>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序列化</a:t>
            </a:r>
          </a:p>
        </p:txBody>
      </p:sp>
      <p:sp>
        <p:nvSpPr>
          <p:cNvPr id="3" name="内容占位符 2"/>
          <p:cNvSpPr>
            <a:spLocks noGrp="1"/>
          </p:cNvSpPr>
          <p:nvPr>
            <p:ph idx="1"/>
          </p:nvPr>
        </p:nvSpPr>
        <p:spPr/>
        <p:txBody>
          <a:bodyPr/>
          <a:lstStyle/>
          <a:p>
            <a:pPr marL="0" indent="0">
              <a:buNone/>
            </a:pPr>
            <a:r>
              <a:rPr lang="zh-CN" altLang="en-US"/>
              <a:t>序列化消息只需要在消息前添加序列号,默认情况下即可。这也是最简单的方式,消息会按照要执行的顺序排序。</a:t>
            </a:r>
          </a:p>
        </p:txBody>
      </p:sp>
      <p:pic>
        <p:nvPicPr>
          <p:cNvPr id="4" name="图片 3"/>
          <p:cNvPicPr>
            <a:picLocks noChangeAspect="1"/>
          </p:cNvPicPr>
          <p:nvPr/>
        </p:nvPicPr>
        <p:blipFill>
          <a:blip r:embed="rId3"/>
          <a:stretch>
            <a:fillRect/>
          </a:stretch>
        </p:blipFill>
        <p:spPr>
          <a:xfrm>
            <a:off x="4633595" y="2596515"/>
            <a:ext cx="6943725" cy="3505200"/>
          </a:xfrm>
          <a:prstGeom prst="rect">
            <a:avLst/>
          </a:prstGeom>
        </p:spPr>
      </p:pic>
      <p:pic>
        <p:nvPicPr>
          <p:cNvPr id="5" name="图片 4" descr="C:\Users\Administrator\Desktop\2017.05.23\山水1.png山水1">
            <a:extLst>
              <a:ext uri="{FF2B5EF4-FFF2-40B4-BE49-F238E27FC236}">
                <a16:creationId xmlns:a16="http://schemas.microsoft.com/office/drawing/2014/main" id="{09522AB9-C48D-4C6C-BA37-4075A15FBE98}"/>
              </a:ext>
            </a:extLst>
          </p:cNvPr>
          <p:cNvPicPr/>
          <p:nvPr/>
        </p:nvPicPr>
        <p:blipFill>
          <a:blip r:embed="rId4"/>
          <a:srcRect/>
          <a:stretch>
            <a:fillRect/>
          </a:stretch>
        </p:blipFill>
        <p:spPr>
          <a:xfrm>
            <a:off x="544286" y="4009390"/>
            <a:ext cx="2484755" cy="248348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控制点条件</a:t>
            </a:r>
            <a:endParaRPr lang="zh-CN" altLang="en-US"/>
          </a:p>
        </p:txBody>
      </p:sp>
      <p:sp>
        <p:nvSpPr>
          <p:cNvPr id="3" name="内容占位符 2"/>
          <p:cNvSpPr>
            <a:spLocks noGrp="1"/>
          </p:cNvSpPr>
          <p:nvPr>
            <p:ph idx="1"/>
          </p:nvPr>
        </p:nvSpPr>
        <p:spPr>
          <a:xfrm>
            <a:off x="675710" y="1480875"/>
            <a:ext cx="10969200" cy="4505146"/>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控制点条件用来根据消息表达式的计算结果来限制消息的发送。控制点包含在消息中,在序列ID号和消息文本之间。</a:t>
            </a:r>
          </a:p>
          <a:p>
            <a:pPr marL="0" indent="0">
              <a:buNone/>
            </a:pPr>
            <a:r>
              <a:rPr lang="zh-CN" altLang="en-US" dirty="0">
                <a:latin typeface="Arial Unicode MS" panose="020B0604020202020204" pitchFamily="34" charset="-122"/>
                <a:ea typeface="Arial Unicode MS" panose="020B0604020202020204" pitchFamily="34" charset="-122"/>
              </a:rPr>
              <a:t>例如，如果B计算结果为真,那么ObjectA将会把消息operatorl发送给ObjectB;如果C计算结果为真,那么ObjectA将会把消息operator2发送给ObjectC;其他条件下不会发送任何消息。</a:t>
            </a:r>
          </a:p>
        </p:txBody>
      </p:sp>
      <p:pic>
        <p:nvPicPr>
          <p:cNvPr id="4" name="图片 3"/>
          <p:cNvPicPr>
            <a:picLocks noChangeAspect="1"/>
          </p:cNvPicPr>
          <p:nvPr/>
        </p:nvPicPr>
        <p:blipFill>
          <a:blip r:embed="rId3"/>
          <a:srcRect b="16705"/>
          <a:stretch>
            <a:fillRect/>
          </a:stretch>
        </p:blipFill>
        <p:spPr>
          <a:xfrm>
            <a:off x="2621915" y="3762375"/>
            <a:ext cx="7077075" cy="2054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5,&quot;width&quot;:10200}"/>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00,&quot;width&quot;:506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14771</Words>
  <Application>Microsoft Office PowerPoint</Application>
  <PresentationFormat>宽屏</PresentationFormat>
  <Paragraphs>854</Paragraphs>
  <Slides>136</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136</vt:i4>
      </vt:variant>
    </vt:vector>
  </HeadingPairs>
  <TitlesOfParts>
    <vt:vector size="151" baseType="lpstr">
      <vt:lpstr>Arial Unicode MS</vt:lpstr>
      <vt:lpstr>方正魏碑简体</vt:lpstr>
      <vt:lpstr>汉仪南宫体简</vt:lpstr>
      <vt:lpstr>华文楷体</vt:lpstr>
      <vt:lpstr>华文新魏</vt:lpstr>
      <vt:lpstr>楷体</vt:lpstr>
      <vt:lpstr>李旭科书法</vt:lpstr>
      <vt:lpstr>迷你简书魂</vt:lpstr>
      <vt:lpstr>腾祥铁山楷书简</vt:lpstr>
      <vt:lpstr>微软雅黑</vt:lpstr>
      <vt:lpstr>造字工房悦黑（非商用）常规体</vt:lpstr>
      <vt:lpstr>Arial</vt:lpstr>
      <vt:lpstr>Times New Roman</vt:lpstr>
      <vt:lpstr>Wingdings</vt:lpstr>
      <vt:lpstr>Office 主题​​</vt:lpstr>
      <vt:lpstr>PowerPoint 演示文稿</vt:lpstr>
      <vt:lpstr>PowerPoint 演示文稿</vt:lpstr>
      <vt:lpstr>PowerPoint 演示文稿</vt:lpstr>
      <vt:lpstr>用例的概念</vt:lpstr>
      <vt:lpstr>使用用例的主要目的</vt:lpstr>
      <vt:lpstr>用例图</vt:lpstr>
      <vt:lpstr>用例图的主要作用</vt:lpstr>
      <vt:lpstr>用例图的元素组成</vt:lpstr>
      <vt:lpstr>4.1.1参与者</vt:lpstr>
      <vt:lpstr>4.1.1参与者</vt:lpstr>
      <vt:lpstr>4.1.2用例</vt:lpstr>
      <vt:lpstr>4.1.2用例</vt:lpstr>
      <vt:lpstr>4.1.3用例描述</vt:lpstr>
      <vt:lpstr>用例描述模板</vt:lpstr>
      <vt:lpstr>用例描述模板</vt:lpstr>
      <vt:lpstr>4.1.3用例描述</vt:lpstr>
      <vt:lpstr>提问环节</vt:lpstr>
      <vt:lpstr>4.2用例之间的可视化表示</vt:lpstr>
      <vt:lpstr>4.2.1包含关系</vt:lpstr>
      <vt:lpstr>4.2.2扩展关系</vt:lpstr>
      <vt:lpstr>4.2.2扩展关系</vt:lpstr>
      <vt:lpstr>4.2.3泛化关系</vt:lpstr>
      <vt:lpstr>4.2.4分组关系</vt:lpstr>
      <vt:lpstr>4.2总结</vt:lpstr>
      <vt:lpstr>4.3用例图建模技术及应用</vt:lpstr>
      <vt:lpstr>4.3.1.识别出系统中的角色和用例</vt:lpstr>
      <vt:lpstr>4.3.1.识别出系统中的角色和用例</vt:lpstr>
      <vt:lpstr>4.3.2区分用例优先次序&amp; 4.3.3构建用例图模型</vt:lpstr>
      <vt:lpstr>PowerPoint 演示文稿</vt:lpstr>
      <vt:lpstr>类图</vt:lpstr>
      <vt:lpstr>5.1.1类图概述</vt:lpstr>
      <vt:lpstr>5.1.1类图概述</vt:lpstr>
      <vt:lpstr>5.1.1类图概述</vt:lpstr>
      <vt:lpstr>5.1.1类图概述——类属性的语法</vt:lpstr>
      <vt:lpstr>5.1.1类图概述</vt:lpstr>
      <vt:lpstr>5.1.1类图概述——类操作的语法</vt:lpstr>
      <vt:lpstr>5.1.1类图概述</vt:lpstr>
      <vt:lpstr>5.1.2对象图概述</vt:lpstr>
      <vt:lpstr>5.1.2对象图概述</vt:lpstr>
      <vt:lpstr>5.1.2对象图概述</vt:lpstr>
      <vt:lpstr>5.1.2对象图概述——类图与对象图</vt:lpstr>
      <vt:lpstr>5.1.3接口</vt:lpstr>
      <vt:lpstr>5.1.4抽象类</vt:lpstr>
      <vt:lpstr>5.2.1依赖关系</vt:lpstr>
      <vt:lpstr>5.2.1依赖关系</vt:lpstr>
      <vt:lpstr>5.2.1依赖关系</vt:lpstr>
      <vt:lpstr>5.2.1依赖关系</vt:lpstr>
      <vt:lpstr>5.2.1依赖关系</vt:lpstr>
      <vt:lpstr>5.2.2泛化关系</vt:lpstr>
      <vt:lpstr>5.2.3关联关系</vt:lpstr>
      <vt:lpstr>5.2.3关联关系</vt:lpstr>
      <vt:lpstr>5.2.3关联关系</vt:lpstr>
      <vt:lpstr>5.2.3关联关系</vt:lpstr>
      <vt:lpstr>5.2.3关联关系</vt:lpstr>
      <vt:lpstr>5.2.3关联关系</vt:lpstr>
      <vt:lpstr>5.2.3关联关系</vt:lpstr>
      <vt:lpstr>5.2.3关联关系</vt:lpstr>
      <vt:lpstr>5.2.3关联关系</vt:lpstr>
      <vt:lpstr>5.2.4实现关系</vt:lpstr>
      <vt:lpstr>5.3.1概念层类图</vt:lpstr>
      <vt:lpstr>5.3.2说明层类图</vt:lpstr>
      <vt:lpstr>5.3.3实现层类图</vt:lpstr>
      <vt:lpstr>5.3.3实现层类图</vt:lpstr>
      <vt:lpstr>5.3.3实现层类图——CRC卡</vt:lpstr>
      <vt:lpstr>5.3.3实现层类图</vt:lpstr>
      <vt:lpstr>5.3.3实现层类图</vt:lpstr>
      <vt:lpstr>提问环节</vt:lpstr>
      <vt:lpstr>提问环节</vt:lpstr>
      <vt:lpstr>提问环节</vt:lpstr>
      <vt:lpstr>PowerPoint 演示文稿</vt:lpstr>
      <vt:lpstr>顺序图定义：</vt:lpstr>
      <vt:lpstr>顺序图用途</vt:lpstr>
      <vt:lpstr>顺序图与用例图和类图之间关系</vt:lpstr>
      <vt:lpstr>顺序图的基本内容</vt:lpstr>
      <vt:lpstr>对象定义</vt:lpstr>
      <vt:lpstr>对象的三种命名方式</vt:lpstr>
      <vt:lpstr>对象建模的原则</vt:lpstr>
      <vt:lpstr>生命线</vt:lpstr>
      <vt:lpstr>激活期</vt:lpstr>
      <vt:lpstr>消息</vt:lpstr>
      <vt:lpstr>消息的表示</vt:lpstr>
      <vt:lpstr>消息的类型 </vt:lpstr>
      <vt:lpstr>同步消息</vt:lpstr>
      <vt:lpstr>异步消息</vt:lpstr>
      <vt:lpstr>返回消息</vt:lpstr>
      <vt:lpstr> 创建对象 </vt:lpstr>
      <vt:lpstr>撤销对象</vt:lpstr>
      <vt:lpstr> 自关联消息 </vt:lpstr>
      <vt:lpstr>约束</vt:lpstr>
      <vt:lpstr>约束片段</vt:lpstr>
      <vt:lpstr>顺序图的建模原则</vt:lpstr>
      <vt:lpstr>顺序图步骤</vt:lpstr>
      <vt:lpstr>PowerPoint 演示文稿</vt:lpstr>
      <vt:lpstr>通信图定义</vt:lpstr>
      <vt:lpstr>通信图作用</vt:lpstr>
      <vt:lpstr>通信图的基本内容</vt:lpstr>
      <vt:lpstr>通信图的基本内容</vt:lpstr>
      <vt:lpstr>序列化</vt:lpstr>
      <vt:lpstr>控制点条件</vt:lpstr>
      <vt:lpstr> 创建实例 </vt:lpstr>
      <vt:lpstr>发送给多对象的消息</vt:lpstr>
      <vt:lpstr>返回结果</vt:lpstr>
      <vt:lpstr>构造型</vt:lpstr>
      <vt:lpstr>通信图建模策略</vt:lpstr>
      <vt:lpstr>顺序图与通信图的比较</vt:lpstr>
      <vt:lpstr> 顺序图与通信图的比较 </vt:lpstr>
      <vt:lpstr>PowerPoint 演示文稿</vt:lpstr>
      <vt:lpstr>状态机图的概述</vt:lpstr>
      <vt:lpstr>PowerPoint 演示文稿</vt:lpstr>
      <vt:lpstr>状态机图的建模技术及应用</vt:lpstr>
      <vt:lpstr>PowerPoint 演示文稿</vt:lpstr>
      <vt:lpstr>PowerPoint 演示文稿</vt:lpstr>
      <vt:lpstr>活动图</vt:lpstr>
      <vt:lpstr>提问环节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Whishile.King&amp;Ethan</dc:creator>
  <cp:lastModifiedBy>徐 晟</cp:lastModifiedBy>
  <cp:revision>101</cp:revision>
  <dcterms:created xsi:type="dcterms:W3CDTF">2017-09-12T03:39:00Z</dcterms:created>
  <dcterms:modified xsi:type="dcterms:W3CDTF">2022-03-27T15:04:05Z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